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6" r:id="rId2"/>
    <p:sldId id="275" r:id="rId3"/>
    <p:sldId id="268" r:id="rId4"/>
    <p:sldId id="271" r:id="rId5"/>
    <p:sldId id="269" r:id="rId6"/>
    <p:sldId id="272" r:id="rId7"/>
    <p:sldId id="274" r:id="rId8"/>
    <p:sldId id="270" r:id="rId9"/>
    <p:sldId id="267" r:id="rId10"/>
    <p:sldId id="258" r:id="rId11"/>
    <p:sldId id="266" r:id="rId12"/>
    <p:sldId id="259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A50021"/>
    <a:srgbClr val="6666FF"/>
    <a:srgbClr val="008080"/>
    <a:srgbClr val="3333CC"/>
    <a:srgbClr val="996600"/>
    <a:srgbClr val="CC00CC"/>
    <a:srgbClr val="CCFFFF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9C75F-6577-41B7-AD22-39E817E81E5F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2933F-9117-4E1E-B123-A8D0C3CBE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38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5CAA9-8111-F74A-B4A8-AA403CB7C292}" type="datetimeFigureOut">
              <a:rPr lang="en-US" smtClean="0"/>
              <a:t>1/29/16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258FE-E4B9-E24C-96F4-393FADEE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258FE-E4B9-E24C-96F4-393FADEEB3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FA65C-DB11-487A-BAA3-79AAB874F212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3EFC-0BB8-49D2-8752-47BB50A3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Relationship Id="rId3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Calibri" charset="0"/>
              </a:rPr>
              <a:t>GOOD </a:t>
            </a:r>
            <a:r>
              <a:rPr lang="en-US" dirty="0" smtClean="0">
                <a:latin typeface="Calibri" charset="0"/>
              </a:rPr>
              <a:t>MORNING!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Turn in BEC Article Summary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/>
              <a:t>Warm Up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Bonding: Ionic or Covalent Investigation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20 min 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Notes on Intro to Bonding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smtClean="0"/>
              <a:t>HW: DUE Fri 1/29 Bonding: Ionic or Covalent, 1</a:t>
            </a:r>
            <a:r>
              <a:rPr lang="en-US" baseline="30000" dirty="0" smtClean="0"/>
              <a:t>st</a:t>
            </a:r>
            <a:r>
              <a:rPr lang="en-US" dirty="0" smtClean="0"/>
              <a:t> column of vocab, CARS article</a:t>
            </a:r>
          </a:p>
        </p:txBody>
      </p:sp>
      <p:pic>
        <p:nvPicPr>
          <p:cNvPr id="26627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4462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Structures of Different Types of Substances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25780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b="1" dirty="0" smtClean="0"/>
              <a:t>    IONIC		    COVALENT		METALLIC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2209800"/>
            <a:ext cx="2057400" cy="1569660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Lattice</a:t>
            </a:r>
            <a:r>
              <a:rPr lang="en-US" sz="3200" dirty="0" smtClean="0"/>
              <a:t> of </a:t>
            </a:r>
            <a:r>
              <a:rPr lang="en-US" sz="3200" dirty="0" err="1" smtClean="0"/>
              <a:t>cations</a:t>
            </a:r>
            <a:r>
              <a:rPr lang="en-US" sz="3200" dirty="0" smtClean="0"/>
              <a:t> and anions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2209800"/>
            <a:ext cx="2209800" cy="1569660"/>
          </a:xfrm>
          <a:prstGeom prst="rect">
            <a:avLst/>
          </a:prstGeom>
          <a:solidFill>
            <a:srgbClr val="FFFF99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Molecule</a:t>
            </a:r>
            <a:r>
              <a:rPr lang="en-US" sz="3200" dirty="0" smtClean="0"/>
              <a:t> of nonmetal atoms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2209800"/>
            <a:ext cx="2133600" cy="2062103"/>
          </a:xfrm>
          <a:prstGeom prst="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Metal </a:t>
            </a:r>
            <a:r>
              <a:rPr lang="en-US" sz="3200" dirty="0" err="1" smtClean="0"/>
              <a:t>cations</a:t>
            </a:r>
            <a:r>
              <a:rPr lang="en-US" sz="3200" dirty="0" smtClean="0"/>
              <a:t> in </a:t>
            </a:r>
            <a:r>
              <a:rPr lang="en-US" sz="3200" b="1" dirty="0" smtClean="0"/>
              <a:t>sea of electrons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4876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86200"/>
            <a:ext cx="2819400" cy="20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6171" y="4495800"/>
            <a:ext cx="242782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bbc.co.uk/bitesize/higher/chemistry/images/bonding_fig15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4267201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sz="3200" dirty="0" smtClean="0"/>
              <a:t>Make the following table in your notes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066799"/>
          <a:ext cx="8610600" cy="542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105"/>
                <a:gridCol w="1993195"/>
                <a:gridCol w="2152650"/>
                <a:gridCol w="2152650"/>
              </a:tblGrid>
              <a:tr h="484410">
                <a:tc rowSpan="2"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 of Bonding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1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Ionic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Covalent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Metallic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1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 of atoms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97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Electronegativity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Ionization E.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Role of electrons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586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Properties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199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Types of Substances and their Properties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05800" cy="4953000"/>
          </a:xfrm>
        </p:spPr>
        <p:txBody>
          <a:bodyPr>
            <a:normAutofit fontScale="25000" lnSpcReduction="20000"/>
          </a:bodyPr>
          <a:lstStyle/>
          <a:p>
            <a:endParaRPr lang="en-US" sz="1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95400"/>
          <a:ext cx="91440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154"/>
                <a:gridCol w="3464117"/>
                <a:gridCol w="2553729"/>
              </a:tblGrid>
              <a:tr h="6003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Ionic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Compounds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Covalent Compounds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Metals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5582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High melting pt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Usually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soluble in water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Conducts electricity in water or melt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Does not conduct electricity as solid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Crystalline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Low melting pt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Sometimes soluble in water (polar)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Never conducts electricity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(except acids)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Sometimes crystalline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Brittle if solid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Variable melting pt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Insoluble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in water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Conducts electricity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Shiny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Malleable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Ductile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1066799"/>
          </a:xfrm>
          <a:ln w="76200">
            <a:solidFill>
              <a:srgbClr val="CC00CC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Guidelines for a GREAT data table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458200" cy="4953000"/>
          </a:xfrm>
          <a:ln w="76200">
            <a:solidFill>
              <a:srgbClr val="6699FF"/>
            </a:solidFill>
          </a:ln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</a:rPr>
              <a:t>Ind</a:t>
            </a:r>
            <a:r>
              <a:rPr lang="en-US" sz="3600" dirty="0" smtClean="0">
                <a:solidFill>
                  <a:schemeClr val="tx1"/>
                </a:solidFill>
              </a:rPr>
              <a:t> Variable(s) on left 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</a:rPr>
              <a:t>Dep</a:t>
            </a:r>
            <a:r>
              <a:rPr lang="en-US" sz="3600" dirty="0" smtClean="0">
                <a:solidFill>
                  <a:schemeClr val="tx1"/>
                </a:solidFill>
              </a:rPr>
              <a:t> Variables across the top (same type of data should fall in columns) 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Quantitative and qualitative observations in same table or 2 different tables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Title should include independent and dependent variables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Check EDR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 w="76200">
            <a:solidFill>
              <a:srgbClr val="A5002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WARM UP: What is BEC?!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 w="76200">
            <a:solidFill>
              <a:srgbClr val="6699FF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it is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3 ways in </a:t>
            </a:r>
          </a:p>
          <a:p>
            <a:pPr marL="0" indent="0">
              <a:buNone/>
            </a:pPr>
            <a:r>
              <a:rPr lang="en-US" dirty="0" smtClean="0"/>
              <a:t>which it can be achieved?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447800"/>
            <a:ext cx="2438400" cy="374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Chemical Bonding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  <a:ln w="76200">
            <a:solidFill>
              <a:srgbClr val="CC00CC"/>
            </a:solidFill>
          </a:ln>
        </p:spPr>
        <p:txBody>
          <a:bodyPr>
            <a:normAutofit/>
          </a:bodyPr>
          <a:lstStyle/>
          <a:p>
            <a:pPr marL="182880">
              <a:spcBef>
                <a:spcPts val="0"/>
              </a:spcBef>
              <a:buNone/>
            </a:pPr>
            <a:r>
              <a:rPr lang="en-US" dirty="0" smtClean="0"/>
              <a:t>Chemical Bond – force of attraction between 2</a:t>
            </a:r>
          </a:p>
          <a:p>
            <a:pPr marL="182880">
              <a:spcBef>
                <a:spcPts val="0"/>
              </a:spcBef>
              <a:buNone/>
            </a:pPr>
            <a:r>
              <a:rPr lang="en-US" dirty="0" smtClean="0"/>
              <a:t>atoms due to </a:t>
            </a:r>
            <a:r>
              <a:rPr lang="en-US" sz="3900" b="1" dirty="0" smtClean="0">
                <a:solidFill>
                  <a:srgbClr val="C00000"/>
                </a:solidFill>
              </a:rPr>
              <a:t>+</a:t>
            </a:r>
            <a:r>
              <a:rPr lang="en-US" dirty="0" smtClean="0"/>
              <a:t> and </a:t>
            </a:r>
            <a:r>
              <a:rPr lang="en-US" sz="3900" b="1" dirty="0" smtClean="0">
                <a:solidFill>
                  <a:srgbClr val="C00000"/>
                </a:solidFill>
              </a:rPr>
              <a:t>–</a:t>
            </a:r>
            <a:r>
              <a:rPr lang="en-US" dirty="0" smtClean="0"/>
              <a:t> charges (</a:t>
            </a:r>
            <a:r>
              <a:rPr lang="en-US" dirty="0" err="1" smtClean="0"/>
              <a:t>Coulombic</a:t>
            </a:r>
            <a:endParaRPr lang="en-US" dirty="0" smtClean="0"/>
          </a:p>
          <a:p>
            <a:pPr marL="182880">
              <a:spcBef>
                <a:spcPts val="0"/>
              </a:spcBef>
              <a:buNone/>
            </a:pPr>
            <a:r>
              <a:rPr lang="en-US" dirty="0" smtClean="0"/>
              <a:t>Attraction)</a:t>
            </a:r>
          </a:p>
          <a:p>
            <a:pPr marL="182880">
              <a:spcBef>
                <a:spcPts val="0"/>
              </a:spcBef>
              <a:buNone/>
            </a:pPr>
            <a:r>
              <a:rPr lang="en-US" u="sng" dirty="0" smtClean="0"/>
              <a:t>3 Types of Bonds</a:t>
            </a:r>
            <a:r>
              <a:rPr lang="en-US" dirty="0" smtClean="0"/>
              <a:t>: Ionic, Covalent, Metallic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u="sng" dirty="0" smtClean="0"/>
          </a:p>
        </p:txBody>
      </p:sp>
      <p:pic>
        <p:nvPicPr>
          <p:cNvPr id="4" name="il_fi" descr="http://faculty.clintoncc.suny.edu/faculty/michael.gregory/files/bio%20101/bio%20101%20lectures/chemistry/water%20molecule%202.gif"/>
          <p:cNvPicPr/>
          <p:nvPr/>
        </p:nvPicPr>
        <p:blipFill>
          <a:blip r:embed="rId2" cstate="print"/>
          <a:srcRect l="9190" r="5040"/>
          <a:stretch>
            <a:fillRect/>
          </a:stretch>
        </p:blipFill>
        <p:spPr bwMode="auto">
          <a:xfrm>
            <a:off x="3886200" y="3581400"/>
            <a:ext cx="2133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kgortney.pbworks.com/f/1288107836/ionic_bon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061" y="3200400"/>
            <a:ext cx="2419939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chemwiki.ucdavis.edu/@api/deki/files/4956/=sea%20of%20electrons.jpeg?size=webvie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276600"/>
            <a:ext cx="238457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95800" y="4114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4572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5029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79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4864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92D050"/>
            </a:solidFill>
          </a:ln>
        </p:spPr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Ionic Bond – attraction between </a:t>
            </a:r>
            <a:r>
              <a:rPr lang="en-US" dirty="0" err="1" smtClean="0"/>
              <a:t>cation</a:t>
            </a:r>
            <a:r>
              <a:rPr lang="en-US" dirty="0" smtClean="0"/>
              <a:t> (metal) and </a:t>
            </a:r>
            <a:r>
              <a:rPr lang="en-US" smtClean="0"/>
              <a:t>anion (</a:t>
            </a:r>
            <a:r>
              <a:rPr lang="en-US" dirty="0" err="1" smtClean="0"/>
              <a:t>n</a:t>
            </a:r>
            <a:r>
              <a:rPr lang="en-US" smtClean="0"/>
              <a:t>onmetal</a:t>
            </a:r>
            <a:r>
              <a:rPr lang="en-US" dirty="0" smtClean="0"/>
              <a:t>) due to transfer of e</a:t>
            </a:r>
            <a:r>
              <a:rPr lang="en-US" baseline="30000" dirty="0" smtClean="0"/>
              <a:t>-</a:t>
            </a:r>
            <a:r>
              <a:rPr lang="en-US" dirty="0" smtClean="0"/>
              <a:t>(s) </a:t>
            </a:r>
            <a:r>
              <a:rPr lang="en-US" b="1" i="1" dirty="0" smtClean="0"/>
              <a:t>from</a:t>
            </a:r>
            <a:r>
              <a:rPr lang="en-US" dirty="0" smtClean="0"/>
              <a:t> atoms with low IE </a:t>
            </a:r>
            <a:r>
              <a:rPr lang="en-US" b="1" i="1" dirty="0" smtClean="0"/>
              <a:t>to</a:t>
            </a:r>
            <a:r>
              <a:rPr lang="en-US" dirty="0" smtClean="0"/>
              <a:t> atoms with high EN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l_fi" descr="http://kgortney.pbworks.com/f/1288191826/Magnesium-Chloride-Formatio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276600"/>
            <a:ext cx="4191000" cy="26860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5" name="il_fi" descr="http://t3.gstatic.com/images?q=tbn:ANd9GcTGW4_nCIbwTj8rP__CdkBnjL40NHxapkK45BRCTJEh9XgumGZoI4394_KJ8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810000" cy="29718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ln w="76200">
            <a:solidFill>
              <a:srgbClr val="6699FF"/>
            </a:solidFill>
          </a:ln>
        </p:spPr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Covalent Bond – attraction between nuclei of bonding atoms and e</a:t>
            </a:r>
            <a:r>
              <a:rPr lang="en-US" baseline="30000" dirty="0" smtClean="0"/>
              <a:t>-</a:t>
            </a:r>
            <a:r>
              <a:rPr lang="en-US" dirty="0" smtClean="0"/>
              <a:t>’s shared between atoms with </a:t>
            </a:r>
            <a:r>
              <a:rPr lang="en-US" b="1" dirty="0" smtClean="0"/>
              <a:t>high EN </a:t>
            </a:r>
            <a:r>
              <a:rPr lang="en-US" dirty="0" smtClean="0"/>
              <a:t>(nonmetals)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l_fi" descr="http://bioserv.fiu.edu/~walterm/FallSpring/chemfoundcomplete/CO2_molecu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200400"/>
            <a:ext cx="4648200" cy="2733675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il_fi" descr="http://upload.wikimedia.org/wikipedia/commons/thumb/1/17/Covalent.svg/200px-Covalent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3276600" cy="3276600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 w="76200">
            <a:solidFill>
              <a:srgbClr val="008080"/>
            </a:solidFill>
          </a:ln>
        </p:spPr>
        <p:txBody>
          <a:bodyPr/>
          <a:lstStyle/>
          <a:p>
            <a:r>
              <a:rPr lang="en-US" dirty="0" smtClean="0"/>
              <a:t>Is it Ionic or Covalent?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  <a:ln w="762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Ionic - 	</a:t>
            </a:r>
            <a:br>
              <a:rPr lang="en-US" dirty="0" smtClean="0"/>
            </a:br>
            <a:r>
              <a:rPr lang="en-US" dirty="0" smtClean="0"/>
              <a:t>metal and nonmetal</a:t>
            </a:r>
          </a:p>
          <a:p>
            <a:pPr>
              <a:buNone/>
            </a:pPr>
            <a:r>
              <a:rPr lang="en-US" dirty="0" smtClean="0"/>
              <a:t>			OR</a:t>
            </a:r>
          </a:p>
          <a:p>
            <a:pPr>
              <a:buNone/>
            </a:pPr>
            <a:r>
              <a:rPr lang="en-US" dirty="0" smtClean="0"/>
              <a:t>	EN difference &gt; 1.7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Covalent - 	</a:t>
            </a:r>
            <a:br>
              <a:rPr lang="en-US" dirty="0" smtClean="0"/>
            </a:br>
            <a:r>
              <a:rPr lang="en-US" dirty="0" smtClean="0"/>
              <a:t>nonmetal and nonmetal</a:t>
            </a:r>
          </a:p>
          <a:p>
            <a:pPr>
              <a:buNone/>
            </a:pPr>
            <a:r>
              <a:rPr lang="en-US" dirty="0" smtClean="0"/>
              <a:t>			OR</a:t>
            </a:r>
          </a:p>
          <a:p>
            <a:pPr>
              <a:buNone/>
            </a:pPr>
            <a:r>
              <a:rPr lang="en-US" dirty="0" smtClean="0"/>
              <a:t>	EN difference &lt;  1.7</a:t>
            </a:r>
            <a:endParaRPr lang="en-US" dirty="0"/>
          </a:p>
        </p:txBody>
      </p:sp>
      <p:pic>
        <p:nvPicPr>
          <p:cNvPr id="5" name="il_fi" descr="http://faculty.clintoncc.suny.edu/faculty/michael.gregory/files/bio%20101/bio%20101%20lectures/chemistry/oxygen%20molecule,%20O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495800"/>
            <a:ext cx="3429000" cy="1917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>
          <a:xfrm>
            <a:off x="4648200" y="3810000"/>
            <a:ext cx="2057400" cy="1143000"/>
          </a:xfrm>
          <a:prstGeom prst="wedgeEllipseCallout">
            <a:avLst>
              <a:gd name="adj1" fmla="val 70640"/>
              <a:gd name="adj2" fmla="val 685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I’m ALL covalent!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7" descr="http://upload.wikimedia.org/wikipedia/commons/a/a8/NaF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066800"/>
            <a:ext cx="4876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 w="76200">
            <a:solidFill>
              <a:srgbClr val="6666FF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Predicting charge and types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  <a:ln w="57150">
            <a:solidFill>
              <a:srgbClr val="990033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Determine the charge lithium has as an ion.</a:t>
            </a:r>
          </a:p>
          <a:p>
            <a:r>
              <a:rPr lang="en-US" dirty="0" smtClean="0"/>
              <a:t>Determine the charge </a:t>
            </a:r>
            <a:br>
              <a:rPr lang="en-US" dirty="0" smtClean="0"/>
            </a:br>
            <a:r>
              <a:rPr lang="en-US" dirty="0" smtClean="0"/>
              <a:t>fluorine has as an ion.</a:t>
            </a:r>
          </a:p>
          <a:p>
            <a:r>
              <a:rPr lang="en-US" dirty="0" smtClean="0"/>
              <a:t>What type of bond would a compound of lithium and fluorine have? Explain why.</a:t>
            </a:r>
          </a:p>
          <a:p>
            <a:r>
              <a:rPr lang="en-US" dirty="0" smtClean="0"/>
              <a:t>What type of bond would a compound of fluorine and oxygen have? Explain why.</a:t>
            </a:r>
          </a:p>
          <a:p>
            <a:r>
              <a:rPr lang="en-US" dirty="0" smtClean="0"/>
              <a:t>Predict some properties of the 2 compounds above.</a:t>
            </a:r>
            <a:endParaRPr lang="en-US" dirty="0"/>
          </a:p>
        </p:txBody>
      </p:sp>
      <p:pic>
        <p:nvPicPr>
          <p:cNvPr id="4" name="il_fi" descr="http://mtweb.mtsu.edu/cribb/ionic_bonding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39338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609599"/>
          </a:xfrm>
          <a:ln w="57150">
            <a:solidFill>
              <a:srgbClr val="9966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Metallic Bonds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01000" cy="4876800"/>
          </a:xfrm>
          <a:ln w="76200">
            <a:solidFill>
              <a:srgbClr val="3333CC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Metallic Bond – attraction between metal </a:t>
            </a:r>
            <a:r>
              <a:rPr lang="en-US" dirty="0" err="1" smtClean="0">
                <a:solidFill>
                  <a:schemeClr val="tx1"/>
                </a:solidFill>
              </a:rPr>
              <a:t>cations</a:t>
            </a:r>
            <a:r>
              <a:rPr lang="en-US" dirty="0" smtClean="0">
                <a:solidFill>
                  <a:schemeClr val="tx1"/>
                </a:solidFill>
              </a:rPr>
              <a:t> and free flowing (sea) electrons due to low ionization energies of metals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l_fi" descr="http://www.tarleton.edu/Faculty/alow/chap11_files/slide0055_image060.jpg"/>
          <p:cNvPicPr/>
          <p:nvPr/>
        </p:nvPicPr>
        <p:blipFill>
          <a:blip r:embed="rId2" cstate="print"/>
          <a:srcRect b="6414"/>
          <a:stretch>
            <a:fillRect/>
          </a:stretch>
        </p:blipFill>
        <p:spPr bwMode="auto">
          <a:xfrm>
            <a:off x="5257800" y="28956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www.thaicopperind.com/img2/knowledge/250px-Metallic_bond_Cu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819400"/>
            <a:ext cx="3886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What type of bond is it?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Determine the type of bond you would expect in the following substances: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CaF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PCl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FeBr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</a:p>
          <a:p>
            <a:r>
              <a:rPr lang="en-US" sz="3600" smtClean="0">
                <a:solidFill>
                  <a:schemeClr val="accent4">
                    <a:lumMod val="50000"/>
                  </a:schemeClr>
                </a:solidFill>
              </a:rPr>
              <a:t>NaC</a:t>
            </a:r>
            <a:r>
              <a:rPr lang="en-US" sz="3600" baseline="-2500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360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US" sz="3600" baseline="-2500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en-US" sz="360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en-US" sz="3600" baseline="-2500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Cu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408</Words>
  <Application>Microsoft Macintosh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GOOD MORNING!</vt:lpstr>
      <vt:lpstr>WARM UP: What is BEC?!</vt:lpstr>
      <vt:lpstr>Chemical Bonding </vt:lpstr>
      <vt:lpstr>Ionic Bonding</vt:lpstr>
      <vt:lpstr>Covalent Bonds</vt:lpstr>
      <vt:lpstr>Is it Ionic or Covalent?</vt:lpstr>
      <vt:lpstr>Predicting charge and types of bonds</vt:lpstr>
      <vt:lpstr>Metallic Bonds</vt:lpstr>
      <vt:lpstr>What type of bond is it?</vt:lpstr>
      <vt:lpstr>Structures of Different Types of Substances</vt:lpstr>
      <vt:lpstr>Make the following table in your notes</vt:lpstr>
      <vt:lpstr>Types of Substances and their Properties</vt:lpstr>
      <vt:lpstr>Guidelines for a GREAT data table</vt:lpstr>
    </vt:vector>
  </TitlesOfParts>
  <Company>Littleton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Mole Day! Explain HOW and WHY an atom of magnesium and an atom of chlorine form an ionic bond.</dc:title>
  <dc:creator>itsuser</dc:creator>
  <cp:lastModifiedBy>Maggie Chen</cp:lastModifiedBy>
  <cp:revision>77</cp:revision>
  <dcterms:created xsi:type="dcterms:W3CDTF">2012-11-27T02:27:20Z</dcterms:created>
  <dcterms:modified xsi:type="dcterms:W3CDTF">2016-01-29T17:35:36Z</dcterms:modified>
</cp:coreProperties>
</file>