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5" r:id="rId9"/>
    <p:sldId id="266" r:id="rId10"/>
    <p:sldId id="261" r:id="rId11"/>
    <p:sldId id="262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02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99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80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4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3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07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30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6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7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053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02307-4A75-4CA2-B00F-716533FB7802}" type="datetimeFigureOut">
              <a:rPr lang="en-US" smtClean="0"/>
              <a:pPr/>
              <a:t>9/10/2015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EA0D9-F48E-4C7E-99F9-41C675D38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b="1" dirty="0" smtClean="0"/>
              <a:t>Digestion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3675" y="4267200"/>
            <a:ext cx="6400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Topic 6.1 &amp; Option D.2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066800"/>
            <a:ext cx="4756150" cy="318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6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Digestive enzymes are secreted into the alimentary canal by </a:t>
            </a:r>
            <a:r>
              <a:rPr lang="en-US" sz="3600" b="1" u="sng" dirty="0" smtClean="0"/>
              <a:t>exocrine</a:t>
            </a:r>
            <a:r>
              <a:rPr lang="en-US" sz="3600" b="1" dirty="0" smtClean="0"/>
              <a:t> </a:t>
            </a:r>
            <a:r>
              <a:rPr lang="en-US" sz="3600" b="1" dirty="0"/>
              <a:t>g</a:t>
            </a:r>
            <a:r>
              <a:rPr lang="en-US" sz="3600" b="1" dirty="0" smtClean="0"/>
              <a:t>lands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0678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Exocrine glands have </a:t>
            </a:r>
            <a:r>
              <a:rPr lang="en-US" sz="2800" b="1" u="sng" dirty="0" smtClean="0"/>
              <a:t>ducts</a:t>
            </a:r>
            <a:r>
              <a:rPr lang="en-US" sz="2800" dirty="0" smtClean="0"/>
              <a:t> through which their products are secreted. The ducts arise from structures called </a:t>
            </a:r>
            <a:r>
              <a:rPr lang="en-US" sz="2800" b="1" dirty="0" err="1" smtClean="0"/>
              <a:t>acini</a:t>
            </a:r>
            <a:r>
              <a:rPr lang="en-US" sz="2800" dirty="0" smtClean="0"/>
              <a:t>. Each </a:t>
            </a:r>
            <a:r>
              <a:rPr lang="en-US" sz="2800" dirty="0" err="1" smtClean="0"/>
              <a:t>acinus</a:t>
            </a:r>
            <a:r>
              <a:rPr lang="en-US" sz="2800" dirty="0" smtClean="0"/>
              <a:t> is a </a:t>
            </a:r>
            <a:r>
              <a:rPr lang="en-US" sz="2800" i="1" u="sng" dirty="0" smtClean="0"/>
              <a:t>single layer</a:t>
            </a:r>
            <a:r>
              <a:rPr lang="en-US" sz="2800" dirty="0" smtClean="0"/>
              <a:t> of </a:t>
            </a:r>
            <a:r>
              <a:rPr lang="en-US" sz="2800" b="1" dirty="0" err="1" smtClean="0"/>
              <a:t>secretory</a:t>
            </a:r>
            <a:r>
              <a:rPr lang="en-US" sz="2800" b="1" dirty="0" smtClean="0"/>
              <a:t> cells</a:t>
            </a:r>
            <a:r>
              <a:rPr lang="en-US" sz="2800" dirty="0" smtClean="0"/>
              <a:t> (held together by tight junctions), that release their products (in </a:t>
            </a:r>
            <a:r>
              <a:rPr lang="en-US" sz="2800" b="1" dirty="0" smtClean="0"/>
              <a:t>vesicles</a:t>
            </a:r>
            <a:r>
              <a:rPr lang="en-US" sz="2800" dirty="0" smtClean="0"/>
              <a:t>) into the lumen (space within a tube/ tubular structure) of the exocrine gland duct.</a:t>
            </a:r>
          </a:p>
          <a:p>
            <a:r>
              <a:rPr lang="en-US" sz="2800" b="1" dirty="0" smtClean="0"/>
              <a:t>Exocrine glands in the digestive </a:t>
            </a:r>
          </a:p>
          <a:p>
            <a:pPr>
              <a:buNone/>
            </a:pPr>
            <a:r>
              <a:rPr lang="en-US" sz="2800" b="1" dirty="0" smtClean="0"/>
              <a:t>	system</a:t>
            </a:r>
            <a:r>
              <a:rPr lang="en-US" sz="2800" dirty="0" smtClean="0"/>
              <a:t>: liver, gall bladder, </a:t>
            </a:r>
          </a:p>
          <a:p>
            <a:pPr>
              <a:buNone/>
            </a:pPr>
            <a:r>
              <a:rPr lang="en-US" sz="2800" dirty="0" smtClean="0"/>
              <a:t>	pancreas, salivary glands, </a:t>
            </a:r>
          </a:p>
          <a:p>
            <a:pPr>
              <a:buNone/>
            </a:pPr>
            <a:r>
              <a:rPr lang="en-US" sz="2800" dirty="0" smtClean="0"/>
              <a:t>	intestinal glands, gastric glands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sz="2400" b="1" i="1" u="sng" dirty="0" smtClean="0"/>
              <a:t>Note</a:t>
            </a:r>
            <a:r>
              <a:rPr lang="en-US" sz="2400" dirty="0" smtClean="0"/>
              <a:t>: Because these types of cells </a:t>
            </a:r>
          </a:p>
          <a:p>
            <a:pPr lvl="1">
              <a:buNone/>
            </a:pPr>
            <a:r>
              <a:rPr lang="en-US" sz="2400" dirty="0" smtClean="0"/>
              <a:t>               are </a:t>
            </a:r>
            <a:r>
              <a:rPr lang="en-US" sz="2400" dirty="0" err="1" smtClean="0"/>
              <a:t>secretory</a:t>
            </a:r>
            <a:r>
              <a:rPr lang="en-US" sz="2400" dirty="0" smtClean="0"/>
              <a:t>, they contain </a:t>
            </a:r>
          </a:p>
          <a:p>
            <a:pPr lvl="1">
              <a:buNone/>
            </a:pPr>
            <a:r>
              <a:rPr lang="en-US" sz="2400" dirty="0" smtClean="0"/>
              <a:t>               LOTS of </a:t>
            </a:r>
            <a:r>
              <a:rPr lang="en-US" sz="2400" b="1" dirty="0" smtClean="0"/>
              <a:t>Rough ER </a:t>
            </a:r>
            <a:r>
              <a:rPr lang="en-US" sz="2400" dirty="0" smtClean="0"/>
              <a:t>(protein </a:t>
            </a:r>
          </a:p>
          <a:p>
            <a:pPr lvl="1">
              <a:buNone/>
            </a:pPr>
            <a:r>
              <a:rPr lang="en-US" sz="2400" dirty="0" smtClean="0"/>
              <a:t>               synthesis) and </a:t>
            </a:r>
            <a:r>
              <a:rPr lang="en-US" sz="2400" b="1" dirty="0" smtClean="0"/>
              <a:t>Golgi</a:t>
            </a:r>
            <a:r>
              <a:rPr lang="en-US" sz="2400" dirty="0" smtClean="0"/>
              <a:t> for </a:t>
            </a:r>
          </a:p>
          <a:p>
            <a:pPr lvl="1">
              <a:buNone/>
            </a:pPr>
            <a:r>
              <a:rPr lang="en-US" sz="2400" dirty="0" smtClean="0"/>
              <a:t>               material production and </a:t>
            </a:r>
          </a:p>
          <a:p>
            <a:pPr lvl="1">
              <a:buNone/>
            </a:pPr>
            <a:r>
              <a:rPr lang="en-US" sz="2400" dirty="0" smtClean="0"/>
              <a:t>               secretion!</a:t>
            </a:r>
          </a:p>
        </p:txBody>
      </p:sp>
      <p:pic>
        <p:nvPicPr>
          <p:cNvPr id="4" name="Picture 3" descr="acinu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200399"/>
            <a:ext cx="4127157" cy="35003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Exocrine Glands and Digestive “Juices”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/>
          <a:lstStyle/>
          <a:p>
            <a:r>
              <a:rPr lang="en-US" sz="2600" dirty="0" smtClean="0"/>
              <a:t>Several exocrine glands secrete “digestive juices” (fluids containing enzymes) into the alimentary canal.</a:t>
            </a:r>
          </a:p>
          <a:p>
            <a:pPr lvl="1"/>
            <a:r>
              <a:rPr lang="en-US" sz="2200" dirty="0" smtClean="0"/>
              <a:t>Salivary glands (salivary amylase)</a:t>
            </a:r>
          </a:p>
          <a:p>
            <a:pPr lvl="1"/>
            <a:r>
              <a:rPr lang="en-US" sz="2200" dirty="0" smtClean="0"/>
              <a:t>Gastric glands in stomach wall (pepsin(</a:t>
            </a:r>
            <a:r>
              <a:rPr lang="en-US" sz="2200" dirty="0" err="1" smtClean="0"/>
              <a:t>ogen</a:t>
            </a:r>
            <a:r>
              <a:rPr lang="en-US" sz="2200" dirty="0" smtClean="0"/>
              <a:t>), </a:t>
            </a:r>
            <a:r>
              <a:rPr lang="en-US" sz="2200" dirty="0" err="1" smtClean="0"/>
              <a:t>HCl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Pancreas (</a:t>
            </a:r>
            <a:r>
              <a:rPr lang="en-US" sz="2200" dirty="0" err="1" smtClean="0"/>
              <a:t>trypsin</a:t>
            </a:r>
            <a:r>
              <a:rPr lang="en-US" sz="2200" dirty="0" smtClean="0"/>
              <a:t>(</a:t>
            </a:r>
            <a:r>
              <a:rPr lang="en-US" sz="2200" dirty="0" err="1" smtClean="0"/>
              <a:t>ogen</a:t>
            </a:r>
            <a:r>
              <a:rPr lang="en-US" sz="2200" dirty="0" smtClean="0"/>
              <a:t>), lipase, amylase)</a:t>
            </a:r>
          </a:p>
          <a:p>
            <a:pPr lvl="1"/>
            <a:r>
              <a:rPr lang="en-US" sz="2200" dirty="0" smtClean="0"/>
              <a:t>Glands in the wall of the small intestine (peptidases, </a:t>
            </a:r>
            <a:r>
              <a:rPr lang="en-US" sz="2200" dirty="0" err="1" smtClean="0"/>
              <a:t>carbohydrases</a:t>
            </a:r>
            <a:r>
              <a:rPr lang="en-US" sz="2200" dirty="0" smtClean="0"/>
              <a:t>)</a:t>
            </a:r>
          </a:p>
          <a:p>
            <a:r>
              <a:rPr lang="en-US" sz="2600" dirty="0" smtClean="0"/>
              <a:t>Digestive juices (saliva, gastric juice, and pancreatic juice) have similarities and differences.</a:t>
            </a:r>
          </a:p>
          <a:p>
            <a:pPr lvl="1"/>
            <a:r>
              <a:rPr lang="en-US" sz="2200" b="1" i="1" dirty="0" smtClean="0"/>
              <a:t>Similarities</a:t>
            </a:r>
            <a:r>
              <a:rPr lang="en-US" sz="2200" dirty="0" smtClean="0"/>
              <a:t>: ALL contain water, mucous and salts</a:t>
            </a:r>
          </a:p>
          <a:p>
            <a:pPr lvl="1"/>
            <a:r>
              <a:rPr lang="en-US" sz="2200" b="1" i="1" dirty="0" smtClean="0"/>
              <a:t>Differences</a:t>
            </a:r>
            <a:r>
              <a:rPr lang="en-US" sz="2200" dirty="0" smtClean="0"/>
              <a:t>:</a:t>
            </a:r>
            <a:endParaRPr lang="en-US" sz="2200" dirty="0"/>
          </a:p>
        </p:txBody>
      </p:sp>
      <p:pic>
        <p:nvPicPr>
          <p:cNvPr id="4" name="Picture 3" descr="screen_shot_2013-02-01_at_m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648200"/>
            <a:ext cx="7548272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Gastric (Stomach) Juices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u="sng" dirty="0" smtClean="0"/>
              <a:t>Secretion controlled by nerves </a:t>
            </a:r>
            <a:r>
              <a:rPr lang="en-US" sz="3800" b="1" i="1" u="sng" dirty="0" smtClean="0"/>
              <a:t>and</a:t>
            </a:r>
            <a:r>
              <a:rPr lang="en-US" sz="3800" b="1" u="sng" dirty="0" smtClean="0"/>
              <a:t> hormones</a:t>
            </a:r>
            <a:r>
              <a:rPr lang="en-US" sz="3800" b="1" dirty="0" smtClean="0"/>
              <a:t>:</a:t>
            </a:r>
          </a:p>
          <a:p>
            <a:pPr lvl="1"/>
            <a:r>
              <a:rPr lang="en-US" sz="3200" dirty="0" smtClean="0"/>
              <a:t>1. Site/ smell of food triggers </a:t>
            </a:r>
          </a:p>
          <a:p>
            <a:pPr lvl="1">
              <a:buNone/>
            </a:pPr>
            <a:r>
              <a:rPr lang="en-US" sz="3200" dirty="0" smtClean="0"/>
              <a:t>         reflex response – gastric </a:t>
            </a:r>
          </a:p>
          <a:p>
            <a:pPr lvl="1">
              <a:buNone/>
            </a:pPr>
            <a:r>
              <a:rPr lang="en-US" sz="3200" dirty="0" smtClean="0"/>
              <a:t>         pits in stomach secrete </a:t>
            </a:r>
          </a:p>
          <a:p>
            <a:pPr lvl="1">
              <a:buNone/>
            </a:pPr>
            <a:r>
              <a:rPr lang="en-US" sz="3200" dirty="0" smtClean="0"/>
              <a:t>         gastric juices (ensures </a:t>
            </a:r>
          </a:p>
          <a:p>
            <a:pPr lvl="1">
              <a:buNone/>
            </a:pPr>
            <a:r>
              <a:rPr lang="en-US" sz="3200" dirty="0" smtClean="0"/>
              <a:t>         gastric juice (pepsin(</a:t>
            </a:r>
            <a:r>
              <a:rPr lang="en-US" sz="3200" dirty="0" err="1" smtClean="0"/>
              <a:t>ogen</a:t>
            </a:r>
            <a:r>
              <a:rPr lang="en-US" sz="3200" dirty="0" smtClean="0"/>
              <a:t>) </a:t>
            </a:r>
          </a:p>
          <a:p>
            <a:pPr lvl="1">
              <a:buNone/>
            </a:pPr>
            <a:r>
              <a:rPr lang="en-US" sz="3200" dirty="0" smtClean="0"/>
              <a:t>         and </a:t>
            </a:r>
            <a:r>
              <a:rPr lang="en-US" sz="3200" dirty="0" err="1" smtClean="0"/>
              <a:t>HCl</a:t>
            </a:r>
            <a:r>
              <a:rPr lang="en-US" sz="3200" dirty="0" smtClean="0"/>
              <a:t>) presence in stomach </a:t>
            </a:r>
          </a:p>
          <a:p>
            <a:pPr lvl="1">
              <a:buNone/>
            </a:pPr>
            <a:r>
              <a:rPr lang="en-US" sz="3200" dirty="0" smtClean="0"/>
              <a:t>         by time food consumed/ when </a:t>
            </a:r>
          </a:p>
          <a:p>
            <a:pPr lvl="1">
              <a:buNone/>
            </a:pPr>
            <a:r>
              <a:rPr lang="en-US" sz="3200" dirty="0" smtClean="0"/>
              <a:t>         food arrives)</a:t>
            </a:r>
          </a:p>
          <a:p>
            <a:pPr lvl="1"/>
            <a:r>
              <a:rPr lang="en-US" sz="3200" dirty="0" smtClean="0"/>
              <a:t>2. Food enters stomach causing </a:t>
            </a:r>
          </a:p>
          <a:p>
            <a:pPr lvl="1">
              <a:buNone/>
            </a:pPr>
            <a:r>
              <a:rPr lang="en-US" sz="3200" dirty="0" smtClean="0"/>
              <a:t>         distention – detected by stretch receptors in stomach lining</a:t>
            </a:r>
          </a:p>
          <a:p>
            <a:pPr lvl="1"/>
            <a:r>
              <a:rPr lang="en-US" sz="3200" dirty="0" smtClean="0"/>
              <a:t>3. Impulses from stretch receptors sent to brain (medulla oblongata) </a:t>
            </a:r>
          </a:p>
          <a:p>
            <a:pPr lvl="1">
              <a:buNone/>
            </a:pPr>
            <a:r>
              <a:rPr lang="en-US" sz="3200" dirty="0" smtClean="0"/>
              <a:t>         triggering </a:t>
            </a:r>
            <a:r>
              <a:rPr lang="en-US" sz="3200" dirty="0" err="1" smtClean="0"/>
              <a:t>gastrin</a:t>
            </a:r>
            <a:r>
              <a:rPr lang="en-US" sz="3200" dirty="0" smtClean="0"/>
              <a:t> (hormone) secretion from pits in stomach wall</a:t>
            </a:r>
          </a:p>
          <a:p>
            <a:pPr lvl="1"/>
            <a:r>
              <a:rPr lang="en-US" sz="3200" dirty="0" smtClean="0"/>
              <a:t>4. </a:t>
            </a:r>
            <a:r>
              <a:rPr lang="en-US" sz="3200" dirty="0" err="1" smtClean="0"/>
              <a:t>Gastrin</a:t>
            </a:r>
            <a:r>
              <a:rPr lang="en-US" sz="3200" dirty="0" smtClean="0"/>
              <a:t> causes </a:t>
            </a:r>
            <a:r>
              <a:rPr lang="en-US" sz="3200" u="sng" dirty="0" smtClean="0"/>
              <a:t>sustained release</a:t>
            </a:r>
            <a:r>
              <a:rPr lang="en-US" sz="3200" dirty="0" smtClean="0"/>
              <a:t> of gastric juices (particularly acid </a:t>
            </a:r>
          </a:p>
          <a:p>
            <a:pPr lvl="1">
              <a:buNone/>
            </a:pPr>
            <a:r>
              <a:rPr lang="en-US" sz="3200" dirty="0" smtClean="0"/>
              <a:t>         component - </a:t>
            </a:r>
            <a:r>
              <a:rPr lang="en-US" sz="3200" dirty="0" err="1" smtClean="0"/>
              <a:t>HCl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5. </a:t>
            </a:r>
            <a:r>
              <a:rPr lang="en-US" sz="3200" i="1" dirty="0" smtClean="0"/>
              <a:t>If</a:t>
            </a:r>
            <a:r>
              <a:rPr lang="en-US" sz="3200" dirty="0" smtClean="0"/>
              <a:t> pH becomes too low, </a:t>
            </a:r>
            <a:r>
              <a:rPr lang="en-US" sz="3200" dirty="0" err="1" smtClean="0"/>
              <a:t>gastrin</a:t>
            </a:r>
            <a:r>
              <a:rPr lang="en-US" sz="3200" dirty="0" smtClean="0"/>
              <a:t> inhibited by hormones (</a:t>
            </a:r>
            <a:r>
              <a:rPr lang="en-US" sz="3200" dirty="0" err="1" smtClean="0"/>
              <a:t>secretin</a:t>
            </a:r>
            <a:r>
              <a:rPr lang="en-US" sz="3200" dirty="0" smtClean="0"/>
              <a:t> from </a:t>
            </a:r>
          </a:p>
          <a:p>
            <a:pPr lvl="1">
              <a:buNone/>
            </a:pPr>
            <a:r>
              <a:rPr lang="en-US" sz="3200" dirty="0" smtClean="0"/>
              <a:t>        the small intestine/ </a:t>
            </a:r>
            <a:r>
              <a:rPr lang="en-US" sz="3200" dirty="0" err="1" smtClean="0"/>
              <a:t>somatostatin</a:t>
            </a:r>
            <a:r>
              <a:rPr lang="en-US" sz="3200" dirty="0" smtClean="0"/>
              <a:t> from the hypothalamus)</a:t>
            </a:r>
          </a:p>
          <a:p>
            <a:pPr lvl="1">
              <a:buNone/>
            </a:pPr>
            <a:endParaRPr lang="en-US" sz="2900" dirty="0" smtClean="0"/>
          </a:p>
          <a:p>
            <a:pPr lvl="1">
              <a:buNone/>
            </a:pPr>
            <a:r>
              <a:rPr lang="en-US" sz="2900" b="1" u="sng" dirty="0" smtClean="0"/>
              <a:t>Note</a:t>
            </a:r>
            <a:r>
              <a:rPr lang="en-US" sz="2900" dirty="0" smtClean="0"/>
              <a:t>: </a:t>
            </a:r>
            <a:r>
              <a:rPr lang="en-US" sz="2900" b="1" i="1" dirty="0" smtClean="0"/>
              <a:t>Hormones</a:t>
            </a:r>
            <a:r>
              <a:rPr lang="en-US" sz="2900" dirty="0" smtClean="0"/>
              <a:t> are chemicals that are produced by endocrine glands and secreted </a:t>
            </a:r>
            <a:r>
              <a:rPr lang="en-US" sz="2900" u="sng" dirty="0" smtClean="0"/>
              <a:t>into</a:t>
            </a:r>
            <a:r>
              <a:rPr lang="en-US" sz="2900" dirty="0" smtClean="0"/>
              <a:t> </a:t>
            </a:r>
            <a:r>
              <a:rPr lang="en-US" sz="2900" u="sng" dirty="0" smtClean="0"/>
              <a:t>the bloodstream</a:t>
            </a:r>
            <a:r>
              <a:rPr lang="en-US" sz="2900" dirty="0" smtClean="0"/>
              <a:t> (to exert their effects on cells in “other” locations in the body)</a:t>
            </a:r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image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990600"/>
            <a:ext cx="3505200" cy="2628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b="1" dirty="0" smtClean="0"/>
              <a:t>Pepsin and </a:t>
            </a:r>
            <a:r>
              <a:rPr lang="en-US" b="1" dirty="0" err="1" smtClean="0"/>
              <a:t>Pepsinogen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Pepsin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protease</a:t>
            </a:r>
            <a:r>
              <a:rPr lang="en-US" dirty="0" smtClean="0"/>
              <a:t> – hydrolyzes peptide </a:t>
            </a:r>
          </a:p>
          <a:p>
            <a:pPr lvl="1">
              <a:buNone/>
            </a:pPr>
            <a:r>
              <a:rPr lang="en-US" dirty="0" smtClean="0"/>
              <a:t>    bonds in proteins</a:t>
            </a:r>
          </a:p>
          <a:p>
            <a:pPr lvl="1"/>
            <a:r>
              <a:rPr lang="en-US" dirty="0" smtClean="0"/>
              <a:t>Initially, it is synthesized and </a:t>
            </a:r>
          </a:p>
          <a:p>
            <a:pPr lvl="1">
              <a:buNone/>
            </a:pPr>
            <a:r>
              <a:rPr lang="en-US" dirty="0" smtClean="0"/>
              <a:t>    secreted (by chief cells) into the </a:t>
            </a:r>
          </a:p>
          <a:p>
            <a:pPr lvl="1">
              <a:buNone/>
            </a:pPr>
            <a:r>
              <a:rPr lang="en-US" dirty="0" smtClean="0"/>
              <a:t>    stomach in an INACTIVE form (an </a:t>
            </a:r>
          </a:p>
          <a:p>
            <a:pPr lvl="1">
              <a:buNone/>
            </a:pPr>
            <a:r>
              <a:rPr lang="en-US" dirty="0" smtClean="0"/>
              <a:t>    “inactive precursor”) called </a:t>
            </a:r>
          </a:p>
          <a:p>
            <a:pPr lvl="1">
              <a:buNone/>
            </a:pPr>
            <a:r>
              <a:rPr lang="en-US" b="1" dirty="0" smtClean="0"/>
              <a:t>    </a:t>
            </a:r>
            <a:r>
              <a:rPr lang="en-US" b="1" dirty="0" err="1" smtClean="0"/>
              <a:t>pepsinogen</a:t>
            </a:r>
            <a:endParaRPr lang="en-US" b="1" dirty="0" smtClean="0"/>
          </a:p>
          <a:p>
            <a:r>
              <a:rPr lang="en-US" dirty="0" smtClean="0"/>
              <a:t>WHY?!?  </a:t>
            </a:r>
          </a:p>
          <a:p>
            <a:pPr lvl="1"/>
            <a:r>
              <a:rPr lang="en-US" dirty="0" smtClean="0"/>
              <a:t>Proteins are an essential component </a:t>
            </a:r>
          </a:p>
          <a:p>
            <a:pPr lvl="1">
              <a:buNone/>
            </a:pPr>
            <a:r>
              <a:rPr lang="en-US" dirty="0" smtClean="0"/>
              <a:t>     of ALL cells, so pepsin could essentially </a:t>
            </a:r>
          </a:p>
          <a:p>
            <a:pPr lvl="1">
              <a:buNone/>
            </a:pPr>
            <a:r>
              <a:rPr lang="en-US" dirty="0" smtClean="0"/>
              <a:t>    digest the cells secreting  it (</a:t>
            </a:r>
            <a:r>
              <a:rPr lang="en-US" b="1" i="1" u="sng" dirty="0" smtClean="0"/>
              <a:t>auto-digestion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Pepsin is synthesized as an inactive precursor (as </a:t>
            </a:r>
            <a:r>
              <a:rPr lang="en-US" dirty="0" err="1" smtClean="0"/>
              <a:t>pepsinogen</a:t>
            </a:r>
            <a:r>
              <a:rPr lang="en-US" dirty="0" smtClean="0"/>
              <a:t>) to prevent auto-digestion! </a:t>
            </a:r>
          </a:p>
          <a:p>
            <a:pPr lvl="1"/>
            <a:r>
              <a:rPr lang="en-US" dirty="0" err="1" smtClean="0"/>
              <a:t>Pepsinogen</a:t>
            </a:r>
            <a:r>
              <a:rPr lang="en-US" dirty="0" smtClean="0"/>
              <a:t> is </a:t>
            </a:r>
            <a:r>
              <a:rPr lang="en-US" b="1" dirty="0" smtClean="0"/>
              <a:t>activated</a:t>
            </a:r>
            <a:r>
              <a:rPr lang="en-US" dirty="0" smtClean="0"/>
              <a:t> (into pepsin) in the stomach </a:t>
            </a:r>
            <a:r>
              <a:rPr lang="en-US" b="1" dirty="0" smtClean="0"/>
              <a:t>by </a:t>
            </a:r>
            <a:r>
              <a:rPr lang="en-US" b="1" dirty="0" err="1" smtClean="0"/>
              <a:t>HCl</a:t>
            </a:r>
            <a:endParaRPr lang="en-US" b="1" dirty="0" smtClean="0"/>
          </a:p>
          <a:p>
            <a:pPr lvl="1"/>
            <a:r>
              <a:rPr lang="en-US" dirty="0" smtClean="0"/>
              <a:t>Pepsin does NOT auto-digest stomach cells once it is activated (as a layer of mucous coats/ protects the cells lining the stomach wall)</a:t>
            </a:r>
          </a:p>
          <a:p>
            <a:endParaRPr lang="en-US" dirty="0"/>
          </a:p>
        </p:txBody>
      </p:sp>
      <p:pic>
        <p:nvPicPr>
          <p:cNvPr id="5" name="Picture 4" descr="stomach cells diges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5803" y="685800"/>
            <a:ext cx="3878197" cy="41186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Gastric Juices, </a:t>
            </a:r>
            <a:r>
              <a:rPr lang="en-US" sz="3600" b="1" i="1" dirty="0" smtClean="0"/>
              <a:t>H. pylori </a:t>
            </a:r>
            <a:r>
              <a:rPr lang="en-US" sz="3600" b="1" dirty="0" smtClean="0"/>
              <a:t>and Ulcers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 fontScale="92500" lnSpcReduction="20000"/>
          </a:bodyPr>
          <a:lstStyle/>
          <a:p>
            <a:r>
              <a:rPr lang="en-US" sz="2600" b="1" dirty="0" smtClean="0"/>
              <a:t>Stomach  ulcers </a:t>
            </a:r>
            <a:r>
              <a:rPr lang="en-US" sz="2600" dirty="0" smtClean="0"/>
              <a:t>= inflamed/ damaged areas of/ open sores in the stomach wall </a:t>
            </a:r>
          </a:p>
          <a:p>
            <a:pPr lvl="1"/>
            <a:r>
              <a:rPr lang="en-US" sz="2200" dirty="0" smtClean="0"/>
              <a:t>Recently (~1980’s), scientists noticed there is a strong correlation between </a:t>
            </a:r>
            <a:r>
              <a:rPr lang="en-US" sz="2200" i="1" dirty="0" smtClean="0"/>
              <a:t>Helicobacter pylori </a:t>
            </a:r>
            <a:r>
              <a:rPr lang="en-US" sz="2200" dirty="0" smtClean="0"/>
              <a:t>(a bacteria) infection and the development of stomach ulcers. </a:t>
            </a:r>
          </a:p>
          <a:p>
            <a:pPr lvl="1"/>
            <a:r>
              <a:rPr lang="en-US" sz="2200" b="1" i="1" u="sng" dirty="0" smtClean="0"/>
              <a:t>WHY? HOW?</a:t>
            </a:r>
          </a:p>
          <a:p>
            <a:r>
              <a:rPr lang="en-US" sz="2600" i="1" dirty="0" smtClean="0"/>
              <a:t>H. pylori </a:t>
            </a:r>
            <a:r>
              <a:rPr lang="en-US" sz="2600" u="sng" dirty="0" smtClean="0"/>
              <a:t>survives</a:t>
            </a:r>
            <a:r>
              <a:rPr lang="en-US" sz="2600" dirty="0" smtClean="0"/>
              <a:t> the </a:t>
            </a:r>
          </a:p>
          <a:p>
            <a:pPr>
              <a:buNone/>
            </a:pPr>
            <a:r>
              <a:rPr lang="en-US" sz="2600" dirty="0" smtClean="0"/>
              <a:t>     acidic conditions of </a:t>
            </a:r>
          </a:p>
          <a:p>
            <a:pPr>
              <a:buNone/>
            </a:pPr>
            <a:r>
              <a:rPr lang="en-US" sz="2600" dirty="0" smtClean="0"/>
              <a:t>     stomach mucosa:</a:t>
            </a:r>
          </a:p>
          <a:p>
            <a:pPr marL="914400" lvl="1" indent="-457200">
              <a:buAutoNum type="arabicPeriod"/>
            </a:pPr>
            <a:r>
              <a:rPr lang="en-US" sz="2200" dirty="0" smtClean="0"/>
              <a:t>Secretes </a:t>
            </a:r>
            <a:r>
              <a:rPr lang="en-US" sz="2200" b="1" dirty="0" err="1" smtClean="0"/>
              <a:t>urease</a:t>
            </a:r>
            <a:r>
              <a:rPr lang="en-US" sz="2200" dirty="0" smtClean="0"/>
              <a:t> to increase </a:t>
            </a:r>
          </a:p>
          <a:p>
            <a:pPr marL="914400" lvl="1" indent="-457200">
              <a:buNone/>
            </a:pPr>
            <a:r>
              <a:rPr lang="en-US" sz="2200" dirty="0" smtClean="0"/>
              <a:t>       pH and to neutralize gastric </a:t>
            </a:r>
          </a:p>
          <a:p>
            <a:pPr marL="914400" lvl="1" indent="-457200">
              <a:buNone/>
            </a:pPr>
            <a:r>
              <a:rPr lang="en-US" sz="2200" dirty="0" smtClean="0"/>
              <a:t>       acids to allow colonization (of</a:t>
            </a:r>
          </a:p>
          <a:p>
            <a:pPr marL="914400" lvl="1" indent="-457200">
              <a:buNone/>
            </a:pPr>
            <a:r>
              <a:rPr lang="en-US" sz="2200" dirty="0" smtClean="0"/>
              <a:t>       stomach mucosa)</a:t>
            </a:r>
          </a:p>
          <a:p>
            <a:pPr lvl="1">
              <a:buNone/>
            </a:pPr>
            <a:r>
              <a:rPr lang="en-US" sz="2200" dirty="0" smtClean="0"/>
              <a:t>2. Secretes </a:t>
            </a:r>
            <a:r>
              <a:rPr lang="en-US" sz="2200" b="1" dirty="0" err="1" smtClean="0"/>
              <a:t>mucinase</a:t>
            </a:r>
            <a:r>
              <a:rPr lang="en-US" sz="2200" dirty="0" smtClean="0"/>
              <a:t> to </a:t>
            </a:r>
          </a:p>
          <a:p>
            <a:pPr lvl="1">
              <a:buNone/>
            </a:pPr>
            <a:r>
              <a:rPr lang="en-US" sz="2200" dirty="0" smtClean="0"/>
              <a:t>     degrade the mucous lining of </a:t>
            </a:r>
          </a:p>
          <a:p>
            <a:pPr lvl="1">
              <a:buNone/>
            </a:pPr>
            <a:r>
              <a:rPr lang="en-US" sz="2200" dirty="0" smtClean="0"/>
              <a:t>     stomach wall to “burrow in” – </a:t>
            </a:r>
          </a:p>
          <a:p>
            <a:pPr lvl="1">
              <a:buNone/>
            </a:pPr>
            <a:r>
              <a:rPr lang="en-US" sz="2200" dirty="0" smtClean="0"/>
              <a:t>     allowing for damage (ulcers) in these areas of the stomach wall by gastric juices</a:t>
            </a:r>
          </a:p>
          <a:p>
            <a:r>
              <a:rPr lang="en-US" sz="2400" dirty="0" smtClean="0"/>
              <a:t>Prolonged damage to stomach wall (and </a:t>
            </a:r>
            <a:r>
              <a:rPr lang="en-US" sz="2400" u="sng" dirty="0" smtClean="0"/>
              <a:t>chronic</a:t>
            </a:r>
            <a:r>
              <a:rPr lang="en-US" sz="2400" dirty="0" smtClean="0"/>
              <a:t> </a:t>
            </a:r>
            <a:r>
              <a:rPr lang="en-US" sz="2400" i="1" dirty="0" smtClean="0"/>
              <a:t>H. pylori </a:t>
            </a:r>
            <a:r>
              <a:rPr lang="en-US" sz="2400" dirty="0" smtClean="0"/>
              <a:t>infection = 20+ years) </a:t>
            </a:r>
            <a:r>
              <a:rPr lang="en-US" sz="2400" i="1" dirty="0" smtClean="0"/>
              <a:t>may</a:t>
            </a:r>
            <a:r>
              <a:rPr lang="en-US" sz="2400" dirty="0" smtClean="0"/>
              <a:t> lead to stomach cancers </a:t>
            </a:r>
          </a:p>
          <a:p>
            <a:pPr lvl="1"/>
            <a:r>
              <a:rPr lang="en-US" sz="2000" dirty="0" smtClean="0"/>
              <a:t>Previously, ulcers and stomach cancers were thought to be caused by stress/ diet</a:t>
            </a:r>
          </a:p>
        </p:txBody>
      </p:sp>
      <p:pic>
        <p:nvPicPr>
          <p:cNvPr id="5" name="Picture 4" descr="H_pylori_virulence_factors_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828800"/>
            <a:ext cx="4800600" cy="3600450"/>
          </a:xfrm>
          <a:prstGeom prst="rect">
            <a:avLst/>
          </a:prstGeom>
        </p:spPr>
      </p:pic>
      <p:pic>
        <p:nvPicPr>
          <p:cNvPr id="6" name="Picture 5" descr="gastric_ulc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514600"/>
            <a:ext cx="1066800" cy="8449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</a:t>
            </a:r>
            <a:r>
              <a:rPr lang="en-US" dirty="0" smtClean="0"/>
              <a:t> </a:t>
            </a:r>
            <a:r>
              <a:rPr lang="en-US" b="1" dirty="0" smtClean="0"/>
              <a:t>digestion?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6324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Food molecules that are ingested (taken in/ eaten) are very large (macromolecules), and they are usually insoluble</a:t>
            </a:r>
          </a:p>
          <a:p>
            <a:r>
              <a:rPr lang="en-US" sz="2000" dirty="0"/>
              <a:t>M</a:t>
            </a:r>
            <a:r>
              <a:rPr lang="en-US" sz="2000" dirty="0" smtClean="0"/>
              <a:t>acromolecules must be digested (</a:t>
            </a:r>
            <a:r>
              <a:rPr lang="en-US" sz="2000" b="1" dirty="0" smtClean="0"/>
              <a:t>hydrolyzed</a:t>
            </a:r>
            <a:r>
              <a:rPr lang="en-US" sz="2000" dirty="0" smtClean="0"/>
              <a:t>/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u="sng" dirty="0" smtClean="0"/>
              <a:t>broken down into smaller and smaller molecules</a:t>
            </a:r>
            <a:r>
              <a:rPr lang="en-US" sz="2000" dirty="0" smtClean="0"/>
              <a:t>) so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that they are small enough (in simpler form) to be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b="1" u="sng" dirty="0" smtClean="0"/>
              <a:t>absorbed</a:t>
            </a:r>
            <a:r>
              <a:rPr lang="en-US" sz="2000" dirty="0" smtClean="0"/>
              <a:t> – to pass through cell membranes in your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body and into your bloodstream (so you receive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“nutrients” – building blocks for your body/ tissues/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cells)</a:t>
            </a:r>
          </a:p>
          <a:p>
            <a:r>
              <a:rPr lang="en-US" sz="2000" dirty="0" smtClean="0"/>
              <a:t>Additionally, certain foods contain materials not suitable for human tissues (these must be separated and removed)</a:t>
            </a:r>
            <a:endParaRPr lang="en-US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290130"/>
              </p:ext>
            </p:extLst>
          </p:nvPr>
        </p:nvGraphicFramePr>
        <p:xfrm>
          <a:off x="152400" y="4476011"/>
          <a:ext cx="883920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870"/>
                <a:gridCol w="2866768"/>
                <a:gridCol w="3344562"/>
              </a:tblGrid>
              <a:tr h="538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 molecule type (macromolecule)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Form of macromolecule</a:t>
                      </a:r>
                      <a:r>
                        <a:rPr lang="en-US" baseline="0" dirty="0" smtClean="0"/>
                        <a:t> ingested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Molecular form after digestion</a:t>
                      </a:r>
                      <a:endParaRPr lang="en-US" dirty="0"/>
                    </a:p>
                  </a:txBody>
                  <a:tcPr/>
                </a:tc>
              </a:tr>
              <a:tr h="3117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Amino acids</a:t>
                      </a:r>
                      <a:endParaRPr lang="en-US" dirty="0"/>
                    </a:p>
                  </a:txBody>
                  <a:tcPr/>
                </a:tc>
              </a:tr>
              <a:tr h="3117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Lipids (fats)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Triglycerides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Glycerol and fatty acids</a:t>
                      </a:r>
                      <a:endParaRPr lang="en-US" dirty="0"/>
                    </a:p>
                  </a:txBody>
                  <a:tcPr/>
                </a:tc>
              </a:tr>
              <a:tr h="5381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Carbohydrates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Poly-, di-, and </a:t>
                      </a:r>
                      <a:r>
                        <a:rPr lang="en-US" dirty="0" err="1" smtClean="0"/>
                        <a:t>monosaccharides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Monosaccharides</a:t>
                      </a:r>
                      <a:endParaRPr lang="en-US" dirty="0"/>
                    </a:p>
                  </a:txBody>
                  <a:tcPr/>
                </a:tc>
              </a:tr>
              <a:tr h="31178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Nucleic acids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DNA and RNA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Nucleotides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928" y="1295400"/>
            <a:ext cx="3243072" cy="203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1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662354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Enzymes</a:t>
            </a:r>
            <a:r>
              <a:rPr lang="en-US" sz="3600" dirty="0" smtClean="0"/>
              <a:t> </a:t>
            </a:r>
            <a:r>
              <a:rPr lang="en-US" sz="3600" b="1" dirty="0" smtClean="0"/>
              <a:t>and</a:t>
            </a:r>
            <a:r>
              <a:rPr lang="en-US" sz="3600" dirty="0" smtClean="0"/>
              <a:t> </a:t>
            </a:r>
            <a:r>
              <a:rPr lang="en-US" sz="3600" b="1" dirty="0" smtClean="0"/>
              <a:t>Digestion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sz="2200" b="1" dirty="0" smtClean="0"/>
              <a:t>Hydrolysis</a:t>
            </a:r>
            <a:r>
              <a:rPr lang="en-US" sz="2200" dirty="0" smtClean="0"/>
              <a:t> (hydro = water, </a:t>
            </a:r>
            <a:r>
              <a:rPr lang="en-US" sz="2200" dirty="0" err="1" smtClean="0"/>
              <a:t>lysis</a:t>
            </a:r>
            <a:r>
              <a:rPr lang="en-US" sz="2200" dirty="0" smtClean="0"/>
              <a:t> = breaking) reactions (catabolic reactions) dominate  the digestive process</a:t>
            </a:r>
          </a:p>
          <a:p>
            <a:r>
              <a:rPr lang="en-US" sz="2200" dirty="0" smtClean="0"/>
              <a:t>Hydrolysis reactions in the digestive system are catalyzed by digestive enzymes </a:t>
            </a:r>
          </a:p>
          <a:p>
            <a:r>
              <a:rPr lang="en-US" sz="2200" dirty="0" smtClean="0"/>
              <a:t>Enzymes are </a:t>
            </a:r>
            <a:r>
              <a:rPr lang="en-US" sz="2200" b="1" dirty="0" smtClean="0"/>
              <a:t>globular proteins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that </a:t>
            </a:r>
            <a:r>
              <a:rPr lang="en-US" sz="2200" b="1" dirty="0" smtClean="0"/>
              <a:t>lower the activation energy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needed to start a chemical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reaction and </a:t>
            </a:r>
            <a:r>
              <a:rPr lang="en-US" sz="2200" b="1" dirty="0" smtClean="0"/>
              <a:t>speed up the rate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of chemical reactions</a:t>
            </a:r>
          </a:p>
          <a:p>
            <a:r>
              <a:rPr lang="en-US" sz="2200" dirty="0" smtClean="0"/>
              <a:t>Digestive enzymes are released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into the gut from </a:t>
            </a:r>
            <a:r>
              <a:rPr lang="en-US" sz="2200" b="1" dirty="0" smtClean="0"/>
              <a:t>exocrine glands</a:t>
            </a:r>
            <a:r>
              <a:rPr lang="en-US" sz="2200" dirty="0" smtClean="0"/>
              <a:t>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and they break down larger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molecules</a:t>
            </a:r>
          </a:p>
          <a:p>
            <a:r>
              <a:rPr lang="en-US" sz="2200" dirty="0" smtClean="0"/>
              <a:t>Enzymes allow reactions to occur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</a:t>
            </a:r>
            <a:r>
              <a:rPr lang="en-US" sz="2200" b="1" dirty="0" smtClean="0"/>
              <a:t>more quickly at body temperature (enzymes increase the rate of digestion – at </a:t>
            </a:r>
          </a:p>
          <a:p>
            <a:pPr marL="0" indent="0">
              <a:buNone/>
            </a:pPr>
            <a:r>
              <a:rPr lang="en-US" sz="2200" b="1" dirty="0" smtClean="0"/>
              <a:t>      body temp. these reactions would be too slow on their own)</a:t>
            </a:r>
            <a:r>
              <a:rPr lang="en-US" sz="2200" dirty="0" smtClean="0"/>
              <a:t>.  This is ideal </a:t>
            </a:r>
          </a:p>
          <a:p>
            <a:pPr marL="0" indent="0">
              <a:buNone/>
            </a:pPr>
            <a:r>
              <a:rPr lang="en-US" sz="2200" dirty="0" smtClean="0"/>
              <a:t>      because, by lowering the activation energy of a reaction, the reaction </a:t>
            </a:r>
          </a:p>
          <a:p>
            <a:pPr marL="0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    does not require extremely high temperatures (in humans, high temperatures </a:t>
            </a:r>
          </a:p>
          <a:p>
            <a:pPr marL="0" indent="0">
              <a:buNone/>
            </a:pPr>
            <a:r>
              <a:rPr lang="en-US" sz="2200" dirty="0" smtClean="0"/>
              <a:t>      cause damage to cells and proteins)</a:t>
            </a:r>
          </a:p>
          <a:p>
            <a:pPr marL="0" indent="0"/>
            <a:r>
              <a:rPr lang="en-US" sz="2200" dirty="0" smtClean="0"/>
              <a:t>     </a:t>
            </a:r>
            <a:r>
              <a:rPr lang="en-US" sz="2200" u="sng" dirty="0" smtClean="0"/>
              <a:t>Enzymes break large, insoluble molecules into smaller, </a:t>
            </a:r>
            <a:r>
              <a:rPr lang="en-US" sz="2200" b="1" u="sng" dirty="0" smtClean="0"/>
              <a:t>soluble</a:t>
            </a:r>
            <a:r>
              <a:rPr lang="en-US" sz="2200" u="sng" dirty="0" smtClean="0"/>
              <a:t> molecules that are </a:t>
            </a:r>
          </a:p>
          <a:p>
            <a:pPr marL="0" indent="0">
              <a:buNone/>
            </a:pPr>
            <a:r>
              <a:rPr lang="en-US" sz="2200" dirty="0" smtClean="0"/>
              <a:t>       </a:t>
            </a:r>
            <a:r>
              <a:rPr lang="en-US" sz="2200" u="sng" dirty="0" smtClean="0"/>
              <a:t>easily absorbed into the bloodstream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600200"/>
            <a:ext cx="3810000" cy="29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62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197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Each digestive enzyme is SPECIFIC for a specific type of food molecule!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sz="2800" u="sng" dirty="0" smtClean="0"/>
              <a:t>Examples</a:t>
            </a:r>
            <a:r>
              <a:rPr lang="en-US" sz="2800" dirty="0" smtClean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8534400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50631"/>
            <a:ext cx="3586034" cy="247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830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78"/>
            <a:ext cx="8229600" cy="868362"/>
          </a:xfrm>
        </p:spPr>
        <p:txBody>
          <a:bodyPr/>
          <a:lstStyle/>
          <a:p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Human</a:t>
            </a:r>
            <a:r>
              <a:rPr lang="en-US" dirty="0" smtClean="0"/>
              <a:t> </a:t>
            </a:r>
            <a:r>
              <a:rPr lang="en-US" b="1" dirty="0" smtClean="0"/>
              <a:t>Digestive</a:t>
            </a:r>
            <a:r>
              <a:rPr lang="en-US" dirty="0" smtClean="0"/>
              <a:t> </a:t>
            </a:r>
            <a:r>
              <a:rPr lang="en-US" b="1" dirty="0" smtClean="0"/>
              <a:t>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943600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The alimentary canal</a:t>
            </a:r>
            <a:r>
              <a:rPr lang="en-US" sz="2800" b="1" dirty="0" smtClean="0"/>
              <a:t> 		</a:t>
            </a:r>
            <a:r>
              <a:rPr lang="en-US" sz="2800" b="1" u="sng" dirty="0" smtClean="0"/>
              <a:t>Accessory digestive organs</a:t>
            </a:r>
          </a:p>
          <a:p>
            <a:pPr lvl="1"/>
            <a:r>
              <a:rPr lang="en-US" sz="2200" dirty="0" smtClean="0"/>
              <a:t>long, digestive tube		 - aid in digestion</a:t>
            </a:r>
          </a:p>
          <a:p>
            <a:pPr lvl="1"/>
            <a:r>
              <a:rPr lang="en-US" sz="2200" dirty="0" smtClean="0"/>
              <a:t>food passes THROUGH	</a:t>
            </a:r>
            <a:r>
              <a:rPr lang="en-US" sz="2200" dirty="0"/>
              <a:t>	</a:t>
            </a:r>
            <a:r>
              <a:rPr lang="en-US" sz="2200" dirty="0" smtClean="0"/>
              <a:t> - food does NOT pass through them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digestive_tract_med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8980"/>
            <a:ext cx="8422217" cy="4270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571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 marL="457200" indent="-457200">
              <a:buNone/>
            </a:pPr>
            <a:r>
              <a:rPr lang="en-US" sz="2800" b="1" u="sng" dirty="0"/>
              <a:t>Digestion within the alimentary canal is mechanical </a:t>
            </a:r>
            <a:r>
              <a:rPr lang="en-US" sz="2800" b="1" u="sng" dirty="0" smtClean="0"/>
              <a:t>and chemical</a:t>
            </a:r>
            <a:r>
              <a:rPr lang="en-US" sz="2800" b="1" u="sng" dirty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/>
              <a:t>Mechanical digestion</a:t>
            </a:r>
            <a:r>
              <a:rPr lang="en-US" dirty="0"/>
              <a:t>: </a:t>
            </a:r>
            <a:r>
              <a:rPr lang="en-US" dirty="0" smtClean="0"/>
              <a:t>Physically breaking large molecules into smaller “chunks” (SAME chemical composition)</a:t>
            </a:r>
          </a:p>
          <a:p>
            <a:pPr marL="1314450" lvl="2" indent="-457200"/>
            <a:r>
              <a:rPr lang="en-US" dirty="0" smtClean="0"/>
              <a:t>chewing</a:t>
            </a:r>
            <a:r>
              <a:rPr lang="en-US" dirty="0"/>
              <a:t>, mixing, </a:t>
            </a:r>
            <a:r>
              <a:rPr lang="en-US" dirty="0" smtClean="0"/>
              <a:t>peristalsis (waves of muscle contraction), </a:t>
            </a:r>
            <a:r>
              <a:rPr lang="en-US" dirty="0"/>
              <a:t>and churning of </a:t>
            </a:r>
            <a:r>
              <a:rPr lang="en-US" dirty="0" smtClean="0"/>
              <a:t>food</a:t>
            </a:r>
          </a:p>
          <a:p>
            <a:pPr marL="857250" lvl="2" indent="0">
              <a:buNone/>
            </a:pPr>
            <a:endParaRPr lang="en-US" dirty="0" smtClean="0"/>
          </a:p>
          <a:p>
            <a:pPr marL="857250" lvl="2" indent="0">
              <a:buNone/>
            </a:pPr>
            <a:endParaRPr lang="en-US" dirty="0"/>
          </a:p>
          <a:p>
            <a:pPr marL="857250" lvl="2" indent="0">
              <a:buNone/>
            </a:pPr>
            <a:endParaRPr lang="en-US" dirty="0" smtClean="0"/>
          </a:p>
          <a:p>
            <a:pPr marL="857250" lvl="2" indent="0">
              <a:buNone/>
            </a:pPr>
            <a:endParaRPr lang="en-US" dirty="0"/>
          </a:p>
          <a:p>
            <a:pPr marL="857250" lvl="2" indent="0">
              <a:buNone/>
            </a:pPr>
            <a:endParaRPr lang="en-US" dirty="0" smtClean="0"/>
          </a:p>
          <a:p>
            <a:pPr marL="857250" lvl="2" indent="0">
              <a:buNone/>
            </a:pPr>
            <a:endParaRPr lang="en-US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b="1" dirty="0"/>
              <a:t>Chemical digestion</a:t>
            </a:r>
            <a:r>
              <a:rPr lang="en-US" dirty="0"/>
              <a:t>: </a:t>
            </a:r>
            <a:r>
              <a:rPr lang="en-US" dirty="0" smtClean="0"/>
              <a:t>Hydrolysis (enzymes)</a:t>
            </a:r>
          </a:p>
          <a:p>
            <a:pPr marL="1314450" lvl="2" indent="-457200"/>
            <a:r>
              <a:rPr lang="en-US" dirty="0" smtClean="0"/>
              <a:t>macromolecules </a:t>
            </a:r>
            <a:r>
              <a:rPr lang="en-US" dirty="0"/>
              <a:t>hydrolyzed into smaller and smaller </a:t>
            </a:r>
            <a:r>
              <a:rPr lang="en-US" dirty="0" smtClean="0"/>
              <a:t>molecules (different chemical composition) </a:t>
            </a:r>
            <a:r>
              <a:rPr lang="en-US" dirty="0"/>
              <a:t>through enzyme-catalyzed reactions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514600"/>
            <a:ext cx="3838575" cy="270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1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986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b="1" dirty="0" smtClean="0"/>
              <a:t>alimentary canal </a:t>
            </a:r>
            <a:r>
              <a:rPr lang="en-US" sz="2800" dirty="0" smtClean="0"/>
              <a:t>is divided into </a:t>
            </a:r>
            <a:r>
              <a:rPr lang="en-US" sz="2800" b="1" dirty="0" smtClean="0"/>
              <a:t>three main parts</a:t>
            </a:r>
            <a:r>
              <a:rPr lang="en-US" sz="2800" dirty="0" smtClean="0"/>
              <a:t>, each with different functions: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986932"/>
            <a:ext cx="9144000" cy="5871068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1. </a:t>
            </a:r>
            <a:r>
              <a:rPr lang="en-US" sz="2800" b="1" i="1" u="sng" dirty="0" smtClean="0"/>
              <a:t>The Stomach</a:t>
            </a:r>
          </a:p>
          <a:p>
            <a:pPr lvl="1"/>
            <a:r>
              <a:rPr lang="en-US" sz="2400" b="1" dirty="0" smtClean="0"/>
              <a:t>Begins protein digestion</a:t>
            </a:r>
          </a:p>
          <a:p>
            <a:pPr lvl="2"/>
            <a:r>
              <a:rPr lang="en-US" sz="2200" u="sng" dirty="0" smtClean="0"/>
              <a:t>Pepsin</a:t>
            </a:r>
            <a:r>
              <a:rPr lang="en-US" sz="2200" dirty="0" smtClean="0"/>
              <a:t> – hydrolyzes peptide </a:t>
            </a:r>
          </a:p>
          <a:p>
            <a:pPr lvl="2">
              <a:buNone/>
            </a:pPr>
            <a:r>
              <a:rPr lang="en-US" sz="2200" dirty="0" smtClean="0"/>
              <a:t>    bonds</a:t>
            </a:r>
          </a:p>
          <a:p>
            <a:pPr lvl="2"/>
            <a:r>
              <a:rPr lang="en-US" sz="2200" u="sng" dirty="0" err="1" smtClean="0"/>
              <a:t>HCl</a:t>
            </a:r>
            <a:r>
              <a:rPr lang="en-US" sz="2200" u="sng" dirty="0" smtClean="0"/>
              <a:t> </a:t>
            </a:r>
            <a:r>
              <a:rPr lang="en-US" sz="2200" dirty="0" smtClean="0"/>
              <a:t>(hydrochloric acid): </a:t>
            </a:r>
          </a:p>
          <a:p>
            <a:pPr lvl="2">
              <a:buNone/>
            </a:pPr>
            <a:r>
              <a:rPr lang="en-US" sz="2200" dirty="0" smtClean="0"/>
              <a:t>     lowers pH to ~2, which denatures proteins</a:t>
            </a:r>
          </a:p>
          <a:p>
            <a:pPr lvl="1"/>
            <a:r>
              <a:rPr lang="en-US" sz="2400" b="1" dirty="0" smtClean="0"/>
              <a:t>Begins mechanical digestion (physically breaking food into smaller “chunks”)</a:t>
            </a:r>
          </a:p>
          <a:p>
            <a:pPr lvl="2"/>
            <a:r>
              <a:rPr lang="en-US" sz="2200" dirty="0" smtClean="0"/>
              <a:t>Muscles contract, mechanically digesting food molecules and mixing/ churning them with enzymes/ gastric juices</a:t>
            </a:r>
          </a:p>
          <a:p>
            <a:pPr lvl="1"/>
            <a:r>
              <a:rPr lang="en-US" sz="2400" b="1" dirty="0" smtClean="0"/>
              <a:t>Food entering the stomach causes distention (“stretching”) -Stretch receptors (in the muscular walls of the stomach) trigger release of enzymes</a:t>
            </a:r>
            <a:r>
              <a:rPr lang="en-US" sz="2400" b="1" dirty="0"/>
              <a:t> </a:t>
            </a:r>
            <a:r>
              <a:rPr lang="en-US" sz="2400" b="1" dirty="0" smtClean="0"/>
              <a:t>(which begin chemical digestion: hydrolysis)</a:t>
            </a:r>
          </a:p>
          <a:p>
            <a:pPr lvl="2"/>
            <a:r>
              <a:rPr lang="en-US" sz="2200" dirty="0"/>
              <a:t>Pepsinogen (inactive precursor of pepsin) secreted from chief cells in stomach lining</a:t>
            </a:r>
          </a:p>
          <a:p>
            <a:pPr lvl="2"/>
            <a:r>
              <a:rPr lang="en-US" sz="2200" dirty="0"/>
              <a:t>Gastric </a:t>
            </a:r>
            <a:r>
              <a:rPr lang="en-US" sz="2200" dirty="0" smtClean="0"/>
              <a:t>pits </a:t>
            </a:r>
            <a:r>
              <a:rPr lang="en-US" sz="2200" dirty="0"/>
              <a:t>release </a:t>
            </a:r>
            <a:r>
              <a:rPr lang="en-US" sz="2200" dirty="0" err="1" smtClean="0"/>
              <a:t>HCl</a:t>
            </a:r>
            <a:r>
              <a:rPr lang="en-US" sz="2200" dirty="0" smtClean="0"/>
              <a:t>, </a:t>
            </a:r>
            <a:r>
              <a:rPr lang="en-US" sz="2200" dirty="0"/>
              <a:t>mucous (protective) and other </a:t>
            </a:r>
            <a:r>
              <a:rPr lang="en-US" sz="2200" dirty="0" smtClean="0"/>
              <a:t>enzymes</a:t>
            </a:r>
          </a:p>
          <a:p>
            <a:pPr lvl="1"/>
            <a:r>
              <a:rPr lang="en-US" sz="2400" b="1" dirty="0" smtClean="0"/>
              <a:t>Produces </a:t>
            </a:r>
            <a:r>
              <a:rPr lang="en-US" sz="2400" b="1" dirty="0" err="1" smtClean="0"/>
              <a:t>chyme</a:t>
            </a:r>
            <a:r>
              <a:rPr lang="en-US" sz="2400" b="1" dirty="0" smtClean="0"/>
              <a:t> </a:t>
            </a:r>
            <a:r>
              <a:rPr lang="en-US" sz="2400" dirty="0" smtClean="0"/>
              <a:t>(semi-fluid acidic mass of partially digested</a:t>
            </a:r>
            <a:r>
              <a:rPr lang="en-US" sz="2400" dirty="0"/>
              <a:t> </a:t>
            </a:r>
            <a:r>
              <a:rPr lang="en-US" sz="2400" dirty="0" smtClean="0"/>
              <a:t>food that passes into small intestine)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81000"/>
            <a:ext cx="4876800" cy="228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1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2. </a:t>
            </a:r>
            <a:r>
              <a:rPr lang="en-US" sz="2800" b="1" i="1" u="sng" dirty="0" smtClean="0"/>
              <a:t>The Small Intestine</a:t>
            </a:r>
          </a:p>
          <a:p>
            <a:pPr lvl="1"/>
            <a:r>
              <a:rPr lang="en-US" sz="2400" b="1" dirty="0" smtClean="0"/>
              <a:t>Completes digestion of food molecules</a:t>
            </a:r>
          </a:p>
          <a:p>
            <a:pPr lvl="2"/>
            <a:r>
              <a:rPr lang="en-US" sz="2000" dirty="0" err="1" smtClean="0"/>
              <a:t>Chyme</a:t>
            </a:r>
            <a:r>
              <a:rPr lang="en-US" sz="2000" dirty="0" smtClean="0"/>
              <a:t> enters the </a:t>
            </a:r>
          </a:p>
          <a:p>
            <a:pPr lvl="2">
              <a:buNone/>
            </a:pPr>
            <a:r>
              <a:rPr lang="en-US" sz="2000" dirty="0" smtClean="0"/>
              <a:t>    duodenum (1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section) </a:t>
            </a:r>
          </a:p>
          <a:p>
            <a:pPr lvl="2">
              <a:buNone/>
            </a:pPr>
            <a:r>
              <a:rPr lang="en-US" sz="2000" dirty="0" smtClean="0"/>
              <a:t>    from the stomach</a:t>
            </a:r>
          </a:p>
          <a:p>
            <a:pPr lvl="2"/>
            <a:r>
              <a:rPr lang="en-US" sz="2000" dirty="0" smtClean="0"/>
              <a:t>Bile (from the gall </a:t>
            </a:r>
          </a:p>
          <a:p>
            <a:pPr lvl="2">
              <a:buNone/>
            </a:pPr>
            <a:r>
              <a:rPr lang="en-US" sz="2000" dirty="0" smtClean="0"/>
              <a:t>    bladder and liver) is </a:t>
            </a:r>
          </a:p>
          <a:p>
            <a:pPr lvl="2">
              <a:buNone/>
            </a:pPr>
            <a:r>
              <a:rPr lang="en-US" sz="2000" dirty="0" smtClean="0"/>
              <a:t>    secreted into the </a:t>
            </a:r>
          </a:p>
          <a:p>
            <a:pPr lvl="2">
              <a:buNone/>
            </a:pPr>
            <a:r>
              <a:rPr lang="en-US" sz="2000" dirty="0" smtClean="0"/>
              <a:t>    duodenum to neutralize </a:t>
            </a:r>
          </a:p>
          <a:p>
            <a:pPr lvl="2">
              <a:buNone/>
            </a:pPr>
            <a:r>
              <a:rPr lang="en-US" sz="2000" dirty="0" smtClean="0"/>
              <a:t>    acid and emulsify fats</a:t>
            </a:r>
          </a:p>
          <a:p>
            <a:pPr lvl="2"/>
            <a:r>
              <a:rPr lang="en-US" sz="2000" b="1" dirty="0" smtClean="0"/>
              <a:t>Pancreatic enzymes </a:t>
            </a:r>
          </a:p>
          <a:p>
            <a:pPr lvl="2">
              <a:buNone/>
            </a:pPr>
            <a:r>
              <a:rPr lang="en-US" sz="2000" dirty="0" smtClean="0"/>
              <a:t>    (amylase and trypsin) are </a:t>
            </a:r>
          </a:p>
          <a:p>
            <a:pPr lvl="2">
              <a:buNone/>
            </a:pPr>
            <a:r>
              <a:rPr lang="en-US" sz="2000" dirty="0" smtClean="0"/>
              <a:t>    secreted to aid in further </a:t>
            </a:r>
          </a:p>
          <a:p>
            <a:pPr lvl="2">
              <a:buNone/>
            </a:pPr>
            <a:r>
              <a:rPr lang="en-US" sz="2000" dirty="0" smtClean="0"/>
              <a:t>    starch and protein </a:t>
            </a:r>
          </a:p>
          <a:p>
            <a:pPr lvl="2">
              <a:buNone/>
            </a:pPr>
            <a:r>
              <a:rPr lang="en-US" sz="2000" dirty="0" smtClean="0"/>
              <a:t>    hydrolysis</a:t>
            </a:r>
          </a:p>
          <a:p>
            <a:pPr lvl="1"/>
            <a:r>
              <a:rPr lang="en-US" sz="2400" b="1" dirty="0" smtClean="0"/>
              <a:t>Absorption of water and nutrients (digested food molecules)</a:t>
            </a:r>
          </a:p>
          <a:p>
            <a:pPr lvl="2"/>
            <a:r>
              <a:rPr lang="en-US" sz="2000" dirty="0" smtClean="0"/>
              <a:t>Structures called villi (finger-like projections)  in the ileum (last section of small intestine) increase surface area and have a rich blood supply</a:t>
            </a:r>
          </a:p>
          <a:p>
            <a:pPr lvl="1"/>
            <a:r>
              <a:rPr lang="en-US" sz="2400" b="1" dirty="0" smtClean="0"/>
              <a:t>Mixing/ movement of digested food products</a:t>
            </a:r>
          </a:p>
          <a:p>
            <a:pPr lvl="2"/>
            <a:r>
              <a:rPr lang="en-US" sz="2000" dirty="0" smtClean="0"/>
              <a:t>Peristalsis (waves of muscular contraction) keeps digested/ undigested food moving through the intestine (from duodenum to jejunum to ileum to large intestine)</a:t>
            </a:r>
          </a:p>
          <a:p>
            <a:pPr lvl="1"/>
            <a:r>
              <a:rPr lang="en-US" sz="2400" b="1" dirty="0" smtClean="0"/>
              <a:t>Secretes intestinal juice </a:t>
            </a:r>
            <a:r>
              <a:rPr lang="en-US" sz="2400" dirty="0" smtClean="0"/>
              <a:t>(crypts of </a:t>
            </a:r>
            <a:r>
              <a:rPr lang="en-US" sz="2400" dirty="0" err="1" smtClean="0"/>
              <a:t>Lieberkuhn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62000"/>
            <a:ext cx="4495800" cy="37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82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3. </a:t>
            </a:r>
            <a:r>
              <a:rPr lang="en-US" sz="2800" b="1" i="1" u="sng" dirty="0" smtClean="0"/>
              <a:t>The Large Intestine (aka: The Colon)</a:t>
            </a:r>
          </a:p>
          <a:p>
            <a:pPr lvl="1"/>
            <a:r>
              <a:rPr lang="en-US" sz="2400" b="1" dirty="0" smtClean="0"/>
              <a:t>MAIN FUNCTION: </a:t>
            </a:r>
            <a:r>
              <a:rPr lang="en-US" sz="2400" b="1" u="sng" dirty="0" smtClean="0"/>
              <a:t>Absorption of water</a:t>
            </a:r>
            <a:r>
              <a:rPr lang="en-US" sz="2400" b="1" dirty="0" smtClean="0"/>
              <a:t> (and minerals/ vitamins)</a:t>
            </a:r>
          </a:p>
          <a:p>
            <a:pPr lvl="2"/>
            <a:r>
              <a:rPr lang="en-US" sz="2000" dirty="0" smtClean="0"/>
              <a:t>Highly folded – maximizes surface area for </a:t>
            </a:r>
          </a:p>
          <a:p>
            <a:pPr lvl="2">
              <a:buNone/>
            </a:pPr>
            <a:r>
              <a:rPr lang="en-US" sz="2000" dirty="0" smtClean="0"/>
              <a:t>     absorption of water into the blood</a:t>
            </a:r>
          </a:p>
          <a:p>
            <a:pPr lvl="1"/>
            <a:r>
              <a:rPr lang="en-US" sz="2400" b="1" dirty="0" smtClean="0"/>
              <a:t>Secretes mucous</a:t>
            </a:r>
          </a:p>
          <a:p>
            <a:pPr lvl="2"/>
            <a:r>
              <a:rPr lang="en-US" sz="2000" dirty="0" smtClean="0"/>
              <a:t>Lubricates passing </a:t>
            </a:r>
            <a:r>
              <a:rPr lang="en-US" sz="2000" dirty="0" err="1" smtClean="0"/>
              <a:t>faeces</a:t>
            </a:r>
            <a:endParaRPr lang="en-US" sz="2000" dirty="0" smtClean="0"/>
          </a:p>
          <a:p>
            <a:pPr lvl="1"/>
            <a:r>
              <a:rPr lang="en-US" sz="2400" b="1" dirty="0" smtClean="0"/>
              <a:t>Movement of undigested/ </a:t>
            </a:r>
          </a:p>
          <a:p>
            <a:pPr lvl="1">
              <a:buNone/>
            </a:pPr>
            <a:r>
              <a:rPr lang="en-US" sz="2400" b="1" dirty="0" smtClean="0"/>
              <a:t>    </a:t>
            </a:r>
            <a:r>
              <a:rPr lang="en-US" sz="2400" b="1" dirty="0" err="1" smtClean="0"/>
              <a:t>undigestable</a:t>
            </a:r>
            <a:r>
              <a:rPr lang="en-US" sz="2400" b="1" dirty="0" smtClean="0"/>
              <a:t> food products</a:t>
            </a:r>
          </a:p>
          <a:p>
            <a:pPr lvl="2"/>
            <a:r>
              <a:rPr lang="en-US" sz="2000" dirty="0" smtClean="0"/>
              <a:t>Peristalsis</a:t>
            </a:r>
          </a:p>
          <a:p>
            <a:pPr lvl="1"/>
            <a:r>
              <a:rPr lang="en-US" sz="2400" b="1" dirty="0" smtClean="0"/>
              <a:t>Egestion</a:t>
            </a:r>
          </a:p>
          <a:p>
            <a:pPr lvl="2"/>
            <a:r>
              <a:rPr lang="en-US" sz="2000" dirty="0" smtClean="0"/>
              <a:t>Elimination of solid waste products</a:t>
            </a:r>
          </a:p>
          <a:p>
            <a:pPr lvl="2">
              <a:buNone/>
            </a:pPr>
            <a:r>
              <a:rPr lang="en-US" sz="2000" dirty="0" smtClean="0"/>
              <a:t>    of digestion from the body</a:t>
            </a:r>
          </a:p>
          <a:p>
            <a:pPr lvl="2"/>
            <a:r>
              <a:rPr lang="en-US" sz="2000" dirty="0" err="1" smtClean="0"/>
              <a:t>Faeces</a:t>
            </a:r>
            <a:r>
              <a:rPr lang="en-US" sz="2000" dirty="0" smtClean="0"/>
              <a:t> (bile pigments, bacteria, intestinal cells, cellulose, lignin)</a:t>
            </a:r>
          </a:p>
          <a:p>
            <a:pPr lvl="3"/>
            <a:r>
              <a:rPr lang="en-US" sz="1800" b="1" i="1" dirty="0" smtClean="0"/>
              <a:t>Note</a:t>
            </a:r>
            <a:r>
              <a:rPr lang="en-US" sz="1800" dirty="0" smtClean="0"/>
              <a:t>: Cellulose and lignin are not digested because humans do NOT possess enzymes (</a:t>
            </a:r>
            <a:r>
              <a:rPr lang="en-US" sz="1800" dirty="0" err="1" smtClean="0"/>
              <a:t>cellulase</a:t>
            </a:r>
            <a:r>
              <a:rPr lang="en-US" sz="1800" dirty="0" smtClean="0"/>
              <a:t>) or gut bacteria to break them down </a:t>
            </a:r>
          </a:p>
          <a:p>
            <a:pPr lvl="3"/>
            <a:r>
              <a:rPr lang="en-US" sz="1800" dirty="0" smtClean="0"/>
              <a:t>Glucose exists in </a:t>
            </a:r>
            <a:r>
              <a:rPr lang="en-US" sz="1800" b="1" u="sng" dirty="0" smtClean="0"/>
              <a:t>two</a:t>
            </a:r>
            <a:r>
              <a:rPr lang="en-US" sz="1800" dirty="0" smtClean="0"/>
              <a:t> forms: alpha and beta (difference in OH group)</a:t>
            </a:r>
          </a:p>
          <a:p>
            <a:pPr lvl="3"/>
            <a:r>
              <a:rPr lang="en-US" sz="1800" dirty="0" smtClean="0"/>
              <a:t>Humans have enzymes/ gut bacteria able to break down alpha form (in glycogen/ starch) but not beta form (</a:t>
            </a:r>
            <a:r>
              <a:rPr lang="en-US" sz="1800" dirty="0" err="1" smtClean="0"/>
              <a:t>celluose</a:t>
            </a:r>
            <a:r>
              <a:rPr lang="en-US" sz="1800" dirty="0" smtClean="0"/>
              <a:t> –plant cell walls) </a:t>
            </a:r>
            <a:endParaRPr lang="en-US" sz="1800" i="1" dirty="0" smtClean="0"/>
          </a:p>
          <a:p>
            <a:pPr lvl="3"/>
            <a:endParaRPr lang="en-US" sz="1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838200"/>
            <a:ext cx="3181350" cy="2545080"/>
          </a:xfrm>
          <a:prstGeom prst="rect">
            <a:avLst/>
          </a:prstGeom>
        </p:spPr>
      </p:pic>
      <p:pic>
        <p:nvPicPr>
          <p:cNvPr id="5" name="Picture 3" descr="glucose_me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1" y="3266842"/>
            <a:ext cx="2667000" cy="1609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86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7875</TotalTime>
  <Words>1476</Words>
  <Application>Microsoft Office PowerPoint</Application>
  <PresentationFormat>On-screen Show (4:3)</PresentationFormat>
  <Paragraphs>193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Digestion</vt:lpstr>
      <vt:lpstr>Why digestion?</vt:lpstr>
      <vt:lpstr>Enzymes and Digestion</vt:lpstr>
      <vt:lpstr>Each digestive enzyme is SPECIFIC for a specific type of food molecule!</vt:lpstr>
      <vt:lpstr>The Human Digestive System</vt:lpstr>
      <vt:lpstr>PowerPoint Presentation</vt:lpstr>
      <vt:lpstr>PowerPoint Presentation</vt:lpstr>
      <vt:lpstr>PowerPoint Presentation</vt:lpstr>
      <vt:lpstr>PowerPoint Presentation</vt:lpstr>
      <vt:lpstr>Digestive enzymes are secreted into the alimentary canal by exocrine glands</vt:lpstr>
      <vt:lpstr>Exocrine Glands and Digestive “Juices”</vt:lpstr>
      <vt:lpstr>Gastric (Stomach) Juices</vt:lpstr>
      <vt:lpstr>Pepsin and Pepsinogen</vt:lpstr>
      <vt:lpstr>Gastric Juices, H. pylori and Ulcers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Digestion</dc:title>
  <dc:creator>Littleton Public Schools</dc:creator>
  <cp:lastModifiedBy>Littleton Public Schools</cp:lastModifiedBy>
  <cp:revision>132</cp:revision>
  <dcterms:created xsi:type="dcterms:W3CDTF">2013-08-25T20:43:56Z</dcterms:created>
  <dcterms:modified xsi:type="dcterms:W3CDTF">2015-09-16T00:07:33Z</dcterms:modified>
</cp:coreProperties>
</file>