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5" r:id="rId3"/>
    <p:sldId id="261" r:id="rId4"/>
    <p:sldId id="266" r:id="rId5"/>
    <p:sldId id="259" r:id="rId6"/>
    <p:sldId id="260" r:id="rId7"/>
    <p:sldId id="262" r:id="rId8"/>
    <p:sldId id="263" r:id="rId9"/>
    <p:sldId id="258" r:id="rId10"/>
    <p:sldId id="25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6699FF"/>
    <a:srgbClr val="009999"/>
    <a:srgbClr val="CC9900"/>
    <a:srgbClr val="B3D66A"/>
    <a:srgbClr val="B37E00"/>
    <a:srgbClr val="EF3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915" autoAdjust="0"/>
  </p:normalViewPr>
  <p:slideViewPr>
    <p:cSldViewPr snapToGrid="0" snapToObjects="1">
      <p:cViewPr>
        <p:scale>
          <a:sx n="104" d="100"/>
          <a:sy n="104" d="100"/>
        </p:scale>
        <p:origin x="-232" y="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E771-25BB-1E40-B0E0-7ED9854BA66C}" type="datetimeFigureOut">
              <a:rPr lang="en-US" smtClean="0"/>
              <a:pPr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8825-CE1C-9E4E-B7A0-E115E75B5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E771-25BB-1E40-B0E0-7ED9854BA66C}" type="datetimeFigureOut">
              <a:rPr lang="en-US" smtClean="0"/>
              <a:pPr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8825-CE1C-9E4E-B7A0-E115E75B5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E771-25BB-1E40-B0E0-7ED9854BA66C}" type="datetimeFigureOut">
              <a:rPr lang="en-US" smtClean="0"/>
              <a:pPr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8825-CE1C-9E4E-B7A0-E115E75B5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E771-25BB-1E40-B0E0-7ED9854BA66C}" type="datetimeFigureOut">
              <a:rPr lang="en-US" smtClean="0"/>
              <a:pPr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8825-CE1C-9E4E-B7A0-E115E75B5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E771-25BB-1E40-B0E0-7ED9854BA66C}" type="datetimeFigureOut">
              <a:rPr lang="en-US" smtClean="0"/>
              <a:pPr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8825-CE1C-9E4E-B7A0-E115E75B5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E771-25BB-1E40-B0E0-7ED9854BA66C}" type="datetimeFigureOut">
              <a:rPr lang="en-US" smtClean="0"/>
              <a:pPr/>
              <a:t>11/17/15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8825-CE1C-9E4E-B7A0-E115E75B5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E771-25BB-1E40-B0E0-7ED9854BA66C}" type="datetimeFigureOut">
              <a:rPr lang="en-US" smtClean="0"/>
              <a:pPr/>
              <a:t>11/17/15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8825-CE1C-9E4E-B7A0-E115E75B5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E771-25BB-1E40-B0E0-7ED9854BA66C}" type="datetimeFigureOut">
              <a:rPr lang="en-US" smtClean="0"/>
              <a:pPr/>
              <a:t>11/17/15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8825-CE1C-9E4E-B7A0-E115E75B5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E771-25BB-1E40-B0E0-7ED9854BA66C}" type="datetimeFigureOut">
              <a:rPr lang="en-US" smtClean="0"/>
              <a:pPr/>
              <a:t>11/17/15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8825-CE1C-9E4E-B7A0-E115E75B5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E771-25BB-1E40-B0E0-7ED9854BA66C}" type="datetimeFigureOut">
              <a:rPr lang="en-US" smtClean="0"/>
              <a:pPr/>
              <a:t>11/17/15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8825-CE1C-9E4E-B7A0-E115E75B5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E771-25BB-1E40-B0E0-7ED9854BA66C}" type="datetimeFigureOut">
              <a:rPr lang="en-US" smtClean="0"/>
              <a:pPr/>
              <a:t>11/17/15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8825-CE1C-9E4E-B7A0-E115E75B5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AE771-25BB-1E40-B0E0-7ED9854BA66C}" type="datetimeFigureOut">
              <a:rPr lang="en-US" smtClean="0"/>
              <a:pPr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D8825-CE1C-9E4E-B7A0-E115E75B5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a.gov/kids/energy.cfm?page=2" TargetMode="External"/><Relationship Id="rId4" Type="http://schemas.openxmlformats.org/officeDocument/2006/relationships/hyperlink" Target="http://www.our-energy.com/" TargetMode="External"/><Relationship Id="rId5" Type="http://schemas.openxmlformats.org/officeDocument/2006/relationships/hyperlink" Target="http://www.nrel.gov/" TargetMode="External"/><Relationship Id="rId6" Type="http://schemas.openxmlformats.org/officeDocument/2006/relationships/hyperlink" Target="http://energy.gov/science-innovation/energy-sources/renewable-energy" TargetMode="External"/><Relationship Id="rId7" Type="http://schemas.openxmlformats.org/officeDocument/2006/relationships/hyperlink" Target="http://www.darvill.clara.net/altenerg/index.htm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energyquest.ca.gov/story/chapter12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chen@lps.k12.co.us" TargetMode="Externa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1.eere.energy.gov/wind/wind_animation.html" TargetMode="External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q=wave+energy+turbine+diagram&amp;safe=active&amp;biw=1139&amp;bih=716&amp;tbm=isch&amp;tbnid=XRwnMHTRQPpPBM:&amp;imgrefurl=http://peswiki.com/index.php/Directory:Blue_Energy&amp;docid=dW4XsVaeh_qyuM&amp;imgurl=http://peswiki.com/images/2/27/Blue_Energy_Turbine_sketch.gif&amp;w=246&amp;h=304&amp;ei=5ZSLUsH-AeSTyQHE9oGIBQ&amp;zoom=1&amp;iact=hc&amp;vpx=2&amp;vpy=254&amp;dur=11030&amp;hovh=243&amp;hovw=196&amp;tx=82&amp;ty=160&amp;page=1&amp;tbnh=144&amp;tbnw=116&amp;start=0&amp;ndsp=22&amp;ved=1t:429,r:6,s:0,i:97" TargetMode="External"/><Relationship Id="rId4" Type="http://schemas.openxmlformats.org/officeDocument/2006/relationships/image" Target="../media/image7.jpeg"/><Relationship Id="rId5" Type="http://schemas.openxmlformats.org/officeDocument/2006/relationships/image" Target="../media/image8.gif"/><Relationship Id="rId6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solidFill>
            <a:srgbClr val="CCCCFF"/>
          </a:solidFill>
          <a:ln w="762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Calibri" charset="0"/>
              </a:rPr>
              <a:t>GOOD MORNING!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9966FF"/>
            </a:solidFill>
          </a:ln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dirty="0" smtClean="0">
                <a:cs typeface="+mn-cs"/>
              </a:rPr>
              <a:t>Today we will: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Put Binders on Lab Table #7 for Binder Check</a:t>
            </a:r>
            <a:r>
              <a:rPr lang="en-US" dirty="0" smtClean="0">
                <a:cs typeface="+mn-cs"/>
              </a:rPr>
              <a:t> </a:t>
            </a:r>
          </a:p>
          <a:p>
            <a:pPr>
              <a:defRPr/>
            </a:pPr>
            <a:r>
              <a:rPr lang="en-US" dirty="0" smtClean="0"/>
              <a:t>Take Unit 4 Test</a:t>
            </a:r>
          </a:p>
          <a:p>
            <a:pPr>
              <a:defRPr/>
            </a:pPr>
            <a:r>
              <a:rPr lang="en-US" dirty="0" smtClean="0"/>
              <a:t>Alternative Sources of Energy </a:t>
            </a:r>
          </a:p>
          <a:p>
            <a:pPr lvl="1">
              <a:defRPr/>
            </a:pPr>
            <a:r>
              <a:rPr lang="en-US" dirty="0" smtClean="0"/>
              <a:t>Lab Groups: put together Power Point presentation for MON</a:t>
            </a:r>
          </a:p>
          <a:p>
            <a:pPr lvl="1">
              <a:defRPr/>
            </a:pPr>
            <a:r>
              <a:rPr lang="en-US" dirty="0" smtClean="0"/>
              <a:t>Notes</a:t>
            </a:r>
          </a:p>
          <a:p>
            <a:pPr marL="457200" lvl="1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HW: Carbon Bathtub Article Summary DUE Mon 11/16 &amp; Alternative Sources of Energy Presentation</a:t>
            </a:r>
          </a:p>
        </p:txBody>
      </p:sp>
      <p:pic>
        <p:nvPicPr>
          <p:cNvPr id="13315" name="Picture 2" descr="Littleton High School - L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75" y="507574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42975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4910"/>
            <a:ext cx="7772400" cy="587591"/>
          </a:xfrm>
          <a:ln w="762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r>
              <a:rPr lang="en-US" sz="3200" dirty="0" smtClean="0"/>
              <a:t>Resources for Researching Alternative Energies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26820"/>
            <a:ext cx="7772400" cy="4871323"/>
          </a:xfrm>
        </p:spPr>
        <p:txBody>
          <a:bodyPr>
            <a:normAutofit/>
          </a:bodyPr>
          <a:lstStyle/>
          <a:p>
            <a:pPr algn="l">
              <a:buFont typeface="Arial"/>
              <a:buChar char="•"/>
            </a:pPr>
            <a:r>
              <a:rPr lang="en-US" sz="2800" dirty="0" smtClean="0">
                <a:hlinkClick r:id="rId2"/>
              </a:rPr>
              <a:t>http://www.energyquest.ca.gov/story/chapter12.html</a:t>
            </a:r>
            <a:endParaRPr lang="en-US" sz="2800" dirty="0" smtClean="0"/>
          </a:p>
          <a:p>
            <a:pPr algn="l">
              <a:buFont typeface="Arial"/>
              <a:buChar char="•"/>
            </a:pPr>
            <a:r>
              <a:rPr lang="en-US" sz="2800" dirty="0" smtClean="0">
                <a:hlinkClick r:id="rId3"/>
              </a:rPr>
              <a:t>http://www.eia.gov/kids/energy.cfm?page=2</a:t>
            </a:r>
            <a:endParaRPr lang="en-US" sz="2800" dirty="0" smtClean="0"/>
          </a:p>
          <a:p>
            <a:pPr algn="l">
              <a:buFont typeface="Arial"/>
              <a:buChar char="•"/>
            </a:pPr>
            <a:r>
              <a:rPr lang="en-US" sz="2800" dirty="0" smtClean="0">
                <a:hlinkClick r:id="rId4"/>
              </a:rPr>
              <a:t>http://www.our-energy.com/</a:t>
            </a:r>
            <a:endParaRPr lang="en-US" sz="2800" dirty="0" smtClean="0"/>
          </a:p>
          <a:p>
            <a:pPr algn="l">
              <a:buFont typeface="Arial"/>
              <a:buChar char="•"/>
            </a:pPr>
            <a:r>
              <a:rPr lang="en-US" sz="2800" dirty="0" smtClean="0">
                <a:hlinkClick r:id="rId5"/>
              </a:rPr>
              <a:t>http://www.nrel.gov/</a:t>
            </a:r>
            <a:endParaRPr lang="en-US" sz="2800" dirty="0" smtClean="0"/>
          </a:p>
          <a:p>
            <a:pPr algn="l">
              <a:buFont typeface="Arial"/>
              <a:buChar char="•"/>
            </a:pPr>
            <a:r>
              <a:rPr lang="en-US" sz="2800" dirty="0" err="1" smtClean="0">
                <a:hlinkClick r:id="rId6"/>
              </a:rPr>
              <a:t>http://energy.gov/science-innovation/energy-sources/renewable-energy</a:t>
            </a:r>
            <a:endParaRPr lang="en-US" sz="2800" dirty="0" smtClean="0"/>
          </a:p>
          <a:p>
            <a:pPr algn="l">
              <a:buFont typeface="Arial"/>
              <a:buChar char="•"/>
            </a:pPr>
            <a:r>
              <a:rPr lang="en-US" sz="2800" dirty="0" smtClean="0">
                <a:hlinkClick r:id="rId7"/>
              </a:rPr>
              <a:t>http://</a:t>
            </a:r>
            <a:r>
              <a:rPr lang="en-US" sz="2800" dirty="0" err="1" smtClean="0">
                <a:hlinkClick r:id="rId7"/>
              </a:rPr>
              <a:t>www.darvill.clara.net/altenerg/index.htm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26373"/>
          </a:xfrm>
          <a:ln w="762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rmAutofit/>
          </a:bodyPr>
          <a:lstStyle/>
          <a:p>
            <a:r>
              <a:rPr lang="en-US" sz="3200" dirty="0" smtClean="0"/>
              <a:t>Renewable Sources of Energy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2134"/>
            <a:ext cx="8229600" cy="5362646"/>
          </a:xfrm>
          <a:ln w="57150" cap="flat" cmpd="sng" algn="ctr">
            <a:solidFill>
              <a:srgbClr val="B37E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Lab Group #1: Biofuels – Plants</a:t>
            </a:r>
          </a:p>
          <a:p>
            <a:pPr marL="0" indent="0">
              <a:buNone/>
            </a:pPr>
            <a:r>
              <a:rPr lang="en-US" sz="2800" dirty="0" smtClean="0"/>
              <a:t>Lab Group #2: Biofuels – Animals</a:t>
            </a:r>
          </a:p>
          <a:p>
            <a:pPr marL="0" indent="0">
              <a:buNone/>
            </a:pPr>
            <a:r>
              <a:rPr lang="en-US" sz="2800" dirty="0" smtClean="0"/>
              <a:t>Lab Group #3: Wind</a:t>
            </a:r>
          </a:p>
          <a:p>
            <a:pPr marL="0" indent="0">
              <a:buNone/>
            </a:pPr>
            <a:r>
              <a:rPr lang="en-US" sz="2800" dirty="0" smtClean="0"/>
              <a:t>Lab Group #4: Solar</a:t>
            </a:r>
          </a:p>
          <a:p>
            <a:pPr marL="0" indent="0">
              <a:buNone/>
            </a:pPr>
            <a:r>
              <a:rPr lang="en-US" sz="2800" dirty="0" smtClean="0"/>
              <a:t>Lab Group #5: Hydro Electric</a:t>
            </a:r>
          </a:p>
          <a:p>
            <a:pPr marL="0" indent="0">
              <a:buNone/>
            </a:pPr>
            <a:r>
              <a:rPr lang="en-US" sz="2800" dirty="0" smtClean="0"/>
              <a:t>Lab Group #6: Tidal</a:t>
            </a:r>
          </a:p>
          <a:p>
            <a:pPr marL="0" indent="0">
              <a:buNone/>
            </a:pPr>
            <a:r>
              <a:rPr lang="en-US" sz="2800" dirty="0" smtClean="0"/>
              <a:t>Lab Group #7: Geothermal</a:t>
            </a:r>
          </a:p>
          <a:p>
            <a:pPr marL="0" indent="0">
              <a:buNone/>
            </a:pPr>
            <a:r>
              <a:rPr lang="en-US" sz="2800" dirty="0" smtClean="0"/>
              <a:t>Lab Group #8: Nuclear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9528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26373"/>
          </a:xfrm>
          <a:ln w="762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rmAutofit/>
          </a:bodyPr>
          <a:lstStyle/>
          <a:p>
            <a:r>
              <a:rPr lang="en-US" sz="3200" dirty="0" smtClean="0"/>
              <a:t>Fossil Fuels are “Non-renewable” carbon fuels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2134"/>
            <a:ext cx="8229600" cy="5362646"/>
          </a:xfrm>
          <a:ln w="57150" cap="flat" cmpd="sng" algn="ctr">
            <a:solidFill>
              <a:srgbClr val="B37E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Fossil fuels form when dead plants and animals are buried under sediments, and sometimes oceans, for </a:t>
            </a:r>
            <a:r>
              <a:rPr lang="en-US" sz="2800" b="1" i="1" dirty="0" smtClean="0"/>
              <a:t>millions of years</a:t>
            </a:r>
          </a:p>
          <a:p>
            <a:r>
              <a:rPr lang="en-US" sz="2800" dirty="0" smtClean="0"/>
              <a:t>Pressure and heat convert the organic molecules into molecules composed of mostly carbon and hydrogen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These carbon and hydrogen molecules can form solids (coal), liquids (oil), or gases (natural gas)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9815" y="3245812"/>
            <a:ext cx="6734185" cy="2127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solidFill>
            <a:srgbClr val="CCCCFF"/>
          </a:solidFill>
          <a:ln w="762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Calibri" charset="0"/>
              </a:rPr>
              <a:t>GOOD MORNING!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9966FF"/>
            </a:solidFill>
          </a:ln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dirty="0" smtClean="0">
                <a:cs typeface="+mn-cs"/>
              </a:rPr>
              <a:t>Today we will: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Turn in Carbon Bathtub Article Summary</a:t>
            </a:r>
            <a:endParaRPr lang="en-US" dirty="0" smtClean="0">
              <a:cs typeface="+mn-cs"/>
            </a:endParaRPr>
          </a:p>
          <a:p>
            <a:pPr>
              <a:defRPr/>
            </a:pPr>
            <a:r>
              <a:rPr lang="en-US" dirty="0" smtClean="0"/>
              <a:t>Meet with Lab Group for Presentation</a:t>
            </a:r>
          </a:p>
          <a:p>
            <a:pPr lvl="1">
              <a:defRPr/>
            </a:pPr>
            <a:r>
              <a:rPr lang="en-US" dirty="0" smtClean="0"/>
              <a:t>10 minutes</a:t>
            </a:r>
          </a:p>
          <a:p>
            <a:pPr lvl="1">
              <a:defRPr/>
            </a:pPr>
            <a:r>
              <a:rPr lang="en-US" dirty="0" smtClean="0"/>
              <a:t>Share Slide presentation with Ms. Chen </a:t>
            </a:r>
            <a:r>
              <a:rPr lang="en-US" dirty="0" smtClean="0">
                <a:hlinkClick r:id="rId2"/>
              </a:rPr>
              <a:t>mchen@lps.k12.co.us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Notes on Alternative Energy Sources</a:t>
            </a:r>
          </a:p>
          <a:p>
            <a:pPr>
              <a:defRPr/>
            </a:pPr>
            <a:r>
              <a:rPr lang="en-US" dirty="0" smtClean="0"/>
              <a:t>Begin Work &amp; Power Notes/Practice Problems</a:t>
            </a:r>
          </a:p>
          <a:p>
            <a:pPr marL="457200" lvl="1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HW: Unit 5 Vocab DUE </a:t>
            </a:r>
            <a:r>
              <a:rPr lang="en-US" dirty="0" smtClean="0"/>
              <a:t>Wed</a:t>
            </a:r>
            <a:r>
              <a:rPr lang="en-US" dirty="0" smtClean="0"/>
              <a:t> </a:t>
            </a:r>
            <a:r>
              <a:rPr lang="en-US" dirty="0" smtClean="0"/>
              <a:t>11</a:t>
            </a:r>
            <a:r>
              <a:rPr lang="en-US" dirty="0" smtClean="0"/>
              <a:t>/</a:t>
            </a:r>
            <a:r>
              <a:rPr lang="en-US" dirty="0" smtClean="0"/>
              <a:t>18</a:t>
            </a:r>
            <a:endParaRPr lang="en-US" dirty="0" smtClean="0"/>
          </a:p>
        </p:txBody>
      </p:sp>
      <p:pic>
        <p:nvPicPr>
          <p:cNvPr id="13315" name="Picture 2" descr="Littleton High School - L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75" y="507574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862882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518"/>
          </a:xfrm>
          <a:ln w="762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Energy resources on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0424"/>
            <a:ext cx="8229600" cy="51057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Most of the energy on Earth comes </a:t>
            </a:r>
          </a:p>
          <a:p>
            <a:pPr>
              <a:buNone/>
            </a:pPr>
            <a:r>
              <a:rPr lang="en-US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from the sun</a:t>
            </a:r>
          </a:p>
          <a:p>
            <a:r>
              <a:rPr lang="en-US" dirty="0" smtClean="0"/>
              <a:t>Fossil fuels: light energy converted </a:t>
            </a:r>
            <a:br>
              <a:rPr lang="en-US" dirty="0" smtClean="0"/>
            </a:br>
            <a:r>
              <a:rPr lang="en-US" dirty="0" smtClean="0"/>
              <a:t>to chemical energy by plants</a:t>
            </a:r>
          </a:p>
          <a:p>
            <a:r>
              <a:rPr lang="en-US" dirty="0" smtClean="0"/>
              <a:t>Wind: wind is caused by uneven </a:t>
            </a:r>
            <a:br>
              <a:rPr lang="en-US" dirty="0" smtClean="0"/>
            </a:br>
            <a:r>
              <a:rPr lang="en-US" dirty="0" smtClean="0"/>
              <a:t>heating of the Earth’s atmosphere</a:t>
            </a:r>
          </a:p>
          <a:p>
            <a:r>
              <a:rPr lang="en-US" dirty="0" smtClean="0"/>
              <a:t>Waves: waves are caused by wind</a:t>
            </a:r>
          </a:p>
          <a:p>
            <a:r>
              <a:rPr lang="en-US" dirty="0" smtClean="0"/>
              <a:t>Solar: the sun of course!</a:t>
            </a:r>
          </a:p>
          <a:p>
            <a:r>
              <a:rPr lang="en-US" dirty="0" err="1" smtClean="0"/>
              <a:t>Biofuels</a:t>
            </a:r>
            <a:r>
              <a:rPr lang="en-US" dirty="0" smtClean="0"/>
              <a:t>: light energy converted to chemical energy by plants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 l="28595" r="31637"/>
          <a:stretch>
            <a:fillRect/>
          </a:stretch>
        </p:blipFill>
        <p:spPr bwMode="auto">
          <a:xfrm>
            <a:off x="6777605" y="-1"/>
            <a:ext cx="2366395" cy="4157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8085"/>
          </a:xfrm>
          <a:ln w="762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rmAutofit/>
          </a:bodyPr>
          <a:lstStyle/>
          <a:p>
            <a:r>
              <a:rPr lang="en-US" sz="3600" dirty="0" smtClean="0"/>
              <a:t>Some types of Energy are not from the Sun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846"/>
            <a:ext cx="8229600" cy="5062318"/>
          </a:xfrm>
          <a:ln w="5715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r>
              <a:rPr lang="en-US" dirty="0" smtClean="0"/>
              <a:t>Nuclear: Nuclear energy in radioactive isotopes</a:t>
            </a:r>
          </a:p>
          <a:p>
            <a:r>
              <a:rPr lang="en-US" dirty="0" smtClean="0"/>
              <a:t>Hydroelectric: Kinetic Energy in water moving due to gravity</a:t>
            </a:r>
          </a:p>
          <a:p>
            <a:r>
              <a:rPr lang="en-US" dirty="0" smtClean="0"/>
              <a:t>Geothermal: heat from </a:t>
            </a:r>
            <a:br>
              <a:rPr lang="en-US" dirty="0" smtClean="0"/>
            </a:br>
            <a:r>
              <a:rPr lang="en-US" dirty="0" smtClean="0"/>
              <a:t>the Earth’s core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Hydrogen fuel cells: </a:t>
            </a:r>
            <a:br>
              <a:rPr lang="en-US" dirty="0" smtClean="0"/>
            </a:br>
            <a:r>
              <a:rPr lang="en-US" dirty="0" smtClean="0"/>
              <a:t>chemical energy in hydrogen molecules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9035" y="2802377"/>
            <a:ext cx="4204965" cy="2592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3550"/>
          </a:xfrm>
          <a:ln w="76200">
            <a:solidFill>
              <a:srgbClr val="CC99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Turbines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26372"/>
            <a:ext cx="8460889" cy="5228216"/>
          </a:xfrm>
          <a:ln w="57150">
            <a:solidFill>
              <a:srgbClr val="009999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 turbine is a machine that converts kinetic energy into useful work, usually electricity</a:t>
            </a:r>
          </a:p>
          <a:p>
            <a:pPr>
              <a:buNone/>
            </a:pPr>
            <a:r>
              <a:rPr lang="en-US" dirty="0" smtClean="0"/>
              <a:t>Turbines depend on</a:t>
            </a:r>
          </a:p>
          <a:p>
            <a:pPr>
              <a:buNone/>
            </a:pPr>
            <a:r>
              <a:rPr lang="en-US" dirty="0" smtClean="0"/>
              <a:t>moving particles such</a:t>
            </a:r>
          </a:p>
          <a:p>
            <a:pPr>
              <a:buNone/>
            </a:pPr>
            <a:r>
              <a:rPr lang="en-US" dirty="0" smtClean="0"/>
              <a:t>as water, steam, or air.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>
                <a:hlinkClick r:id="rId2"/>
              </a:rPr>
              <a:t>http://www1.eere.energy.gov/wind/wind_animation.html</a:t>
            </a:r>
            <a:endParaRPr lang="en-US" sz="2400" dirty="0" smtClean="0"/>
          </a:p>
        </p:txBody>
      </p:sp>
      <p:pic>
        <p:nvPicPr>
          <p:cNvPr id="4" name="Picture 3" descr=":Paper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20640" y="2577373"/>
            <a:ext cx="3589048" cy="324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flipV="1">
            <a:off x="6938682" y="2103119"/>
            <a:ext cx="0" cy="6131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938682" y="2225047"/>
            <a:ext cx="1979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Electricity (e</a:t>
            </a:r>
            <a:r>
              <a:rPr lang="en-US" baseline="30000" dirty="0" smtClean="0"/>
              <a:t>-</a:t>
            </a:r>
            <a:r>
              <a:rPr lang="en-US" dirty="0" smtClean="0"/>
              <a:t> flow)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849"/>
            <a:ext cx="8229600" cy="876430"/>
          </a:xfrm>
          <a:ln w="57150">
            <a:solidFill>
              <a:srgbClr val="6699FF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/>
              <a:t>Types of Turbines Used For </a:t>
            </a:r>
            <a:br>
              <a:rPr lang="en-US" sz="2800" b="1" dirty="0" smtClean="0"/>
            </a:br>
            <a:r>
              <a:rPr lang="en-US" sz="2800" b="1" dirty="0" smtClean="0"/>
              <a:t>Alternative Energy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184" y="1151068"/>
            <a:ext cx="8428616" cy="4975096"/>
          </a:xfrm>
          <a:ln w="57150">
            <a:solidFill>
              <a:srgbClr val="CCCCFF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Wind</a:t>
            </a:r>
          </a:p>
          <a:p>
            <a:pPr>
              <a:buNone/>
            </a:pPr>
            <a:r>
              <a:rPr lang="en-US" dirty="0" smtClean="0"/>
              <a:t>							Hydroelectric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						Wave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Geothermal</a:t>
            </a:r>
            <a:endParaRPr lang="en-US" dirty="0"/>
          </a:p>
        </p:txBody>
      </p:sp>
      <p:pic>
        <p:nvPicPr>
          <p:cNvPr id="4" name="il_fi" descr="http://t0.gstatic.com/images?q=tbn:ANd9GcT2xjqeBpD_D7qVPWj1UFyo3sbk349oedZVsCj8eEgE5rhA-aGV5Yyu5HG4WQ"/>
          <p:cNvPicPr/>
          <p:nvPr/>
        </p:nvPicPr>
        <p:blipFill>
          <a:blip r:embed="rId2"/>
          <a:srcRect t="5656" r="16272" b="7466"/>
          <a:stretch>
            <a:fillRect/>
          </a:stretch>
        </p:blipFill>
        <p:spPr bwMode="auto">
          <a:xfrm>
            <a:off x="0" y="1710466"/>
            <a:ext cx="3044414" cy="3098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g_hi" descr="http://t3.gstatic.com/images?q=tbn:ANd9GcSQRfPug8qgnud0HBR4X5XoM-DqrJwrqrH3NTr-Igdzyv-gx9HVtA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8984" y="3932817"/>
            <a:ext cx="2307515" cy="279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l_fi" descr="http://static.ddmcdn.com/gif/hydropower-plant-parts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00675" y="0"/>
            <a:ext cx="3743325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www.epa.gov/climatestudents/images/4-1-5-geopower.gif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24865" y="4808668"/>
            <a:ext cx="3892924" cy="1915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0918"/>
          </a:xfrm>
          <a:ln w="762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rmAutofit/>
          </a:bodyPr>
          <a:lstStyle/>
          <a:p>
            <a:r>
              <a:rPr lang="en-US" dirty="0" smtClean="0"/>
              <a:t>The Energy We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102"/>
            <a:ext cx="8511831" cy="4856062"/>
          </a:xfrm>
          <a:ln w="76200" cap="flat" cmpd="sng" algn="ctr">
            <a:solidFill>
              <a:srgbClr val="B3D66A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Fossil fuels provide most of the energy humans currently use. </a:t>
            </a:r>
          </a:p>
          <a:p>
            <a:pPr>
              <a:buNone/>
            </a:pPr>
            <a:r>
              <a:rPr lang="en-US" dirty="0" smtClean="0"/>
              <a:t>Fossil fuels include </a:t>
            </a:r>
            <a:br>
              <a:rPr lang="en-US" dirty="0" smtClean="0"/>
            </a:br>
            <a:r>
              <a:rPr lang="en-US" dirty="0" smtClean="0"/>
              <a:t>COAL, OIL, AND </a:t>
            </a:r>
            <a:br>
              <a:rPr lang="en-US" dirty="0" smtClean="0"/>
            </a:br>
            <a:r>
              <a:rPr lang="en-US" dirty="0" smtClean="0"/>
              <a:t>NATURAL GAS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A </a:t>
            </a:r>
            <a:r>
              <a:rPr lang="en-US" sz="1600" dirty="0"/>
              <a:t>look at world energy consumption by fuel type in 2010. Source: Energy Transitions by Cutler Cleveland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 t="5306" b="3727"/>
          <a:stretch>
            <a:fillRect/>
          </a:stretch>
        </p:blipFill>
        <p:spPr bwMode="auto">
          <a:xfrm>
            <a:off x="3734129" y="1888867"/>
            <a:ext cx="5409872" cy="39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402</Words>
  <Application>Microsoft Macintosh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GOOD MORNING!</vt:lpstr>
      <vt:lpstr>Renewable Sources of Energy </vt:lpstr>
      <vt:lpstr>Fossil Fuels are “Non-renewable” carbon fuels </vt:lpstr>
      <vt:lpstr>GOOD MORNING!</vt:lpstr>
      <vt:lpstr>Energy resources on Earth</vt:lpstr>
      <vt:lpstr>Some types of Energy are not from the Sun </vt:lpstr>
      <vt:lpstr>Turbines</vt:lpstr>
      <vt:lpstr>Types of Turbines Used For  Alternative Energy</vt:lpstr>
      <vt:lpstr>The Energy We Use</vt:lpstr>
      <vt:lpstr>Resources for Researching Alternative Energies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resources on Earth</dc:title>
  <dc:creator>Jonathan Mann</dc:creator>
  <cp:lastModifiedBy>Maggie Chen</cp:lastModifiedBy>
  <cp:revision>21</cp:revision>
  <dcterms:created xsi:type="dcterms:W3CDTF">2013-04-18T01:20:52Z</dcterms:created>
  <dcterms:modified xsi:type="dcterms:W3CDTF">2015-11-17T15:46:23Z</dcterms:modified>
</cp:coreProperties>
</file>