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3" r:id="rId3"/>
    <p:sldId id="262" r:id="rId4"/>
    <p:sldId id="268" r:id="rId5"/>
    <p:sldId id="264" r:id="rId6"/>
    <p:sldId id="257" r:id="rId7"/>
    <p:sldId id="258" r:id="rId8"/>
    <p:sldId id="265" r:id="rId9"/>
    <p:sldId id="266" r:id="rId10"/>
    <p:sldId id="25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8080"/>
    <a:srgbClr val="FF9900"/>
    <a:srgbClr val="FFB450"/>
    <a:srgbClr val="CEFEFE"/>
    <a:srgbClr val="CCECFF"/>
    <a:srgbClr val="78ECFF"/>
    <a:srgbClr val="FFEF85"/>
    <a:srgbClr val="DCF658"/>
    <a:srgbClr val="FAC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655" autoAdjust="0"/>
  </p:normalViewPr>
  <p:slideViewPr>
    <p:cSldViewPr snapToObjects="1">
      <p:cViewPr varScale="1">
        <p:scale>
          <a:sx n="82" d="100"/>
          <a:sy n="82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EF73-542C-034B-894D-0451E38D33E5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EE66-060E-664A-839C-0B0F268E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EF73-542C-034B-894D-0451E38D33E5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EE66-060E-664A-839C-0B0F268E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EF73-542C-034B-894D-0451E38D33E5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EE66-060E-664A-839C-0B0F268E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EF73-542C-034B-894D-0451E38D33E5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EE66-060E-664A-839C-0B0F268E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EF73-542C-034B-894D-0451E38D33E5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EE66-060E-664A-839C-0B0F268E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EF73-542C-034B-894D-0451E38D33E5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EE66-060E-664A-839C-0B0F268E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EF73-542C-034B-894D-0451E38D33E5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EE66-060E-664A-839C-0B0F268E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EF73-542C-034B-894D-0451E38D33E5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EE66-060E-664A-839C-0B0F268E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EF73-542C-034B-894D-0451E38D33E5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EE66-060E-664A-839C-0B0F268E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EF73-542C-034B-894D-0451E38D33E5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EE66-060E-664A-839C-0B0F268E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EF73-542C-034B-894D-0451E38D33E5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EE66-060E-664A-839C-0B0F268E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7EF73-542C-034B-894D-0451E38D33E5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4EE66-060E-664A-839C-0B0F268E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Calibri" charset="0"/>
              </a:rPr>
              <a:t>GOOD </a:t>
            </a:r>
            <a:r>
              <a:rPr lang="en-US" dirty="0" smtClean="0">
                <a:latin typeface="Calibri" charset="0"/>
              </a:rPr>
              <a:t>MORNING!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9966FF"/>
            </a:solidFill>
          </a:ln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Today we will: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Can Demo</a:t>
            </a: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/>
              <a:t>Quiz </a:t>
            </a:r>
            <a:r>
              <a:rPr lang="en-US" dirty="0" smtClean="0">
                <a:sym typeface="Wingdings"/>
              </a:rPr>
              <a:t></a:t>
            </a:r>
          </a:p>
          <a:p>
            <a:pPr>
              <a:defRPr/>
            </a:pPr>
            <a:r>
              <a:rPr lang="en-US" dirty="0" smtClean="0">
                <a:sym typeface="Wingdings"/>
              </a:rPr>
              <a:t>Refresh Ideal Gas Law </a:t>
            </a:r>
          </a:p>
          <a:p>
            <a:pPr>
              <a:defRPr/>
            </a:pPr>
            <a:r>
              <a:rPr lang="en-US" dirty="0" smtClean="0">
                <a:sym typeface="Wingdings"/>
              </a:rPr>
              <a:t>Go over calculations from the lab</a:t>
            </a:r>
          </a:p>
          <a:p>
            <a:pPr lvl="1">
              <a:defRPr/>
            </a:pPr>
            <a:r>
              <a:rPr lang="en-US" dirty="0" smtClean="0">
                <a:sym typeface="Wingdings"/>
              </a:rPr>
              <a:t>Esp. #6-9</a:t>
            </a:r>
          </a:p>
          <a:p>
            <a:pPr>
              <a:defRPr/>
            </a:pPr>
            <a:r>
              <a:rPr lang="en-US" dirty="0" smtClean="0">
                <a:sym typeface="Wingdings"/>
              </a:rPr>
              <a:t>Complete </a:t>
            </a:r>
            <a:r>
              <a:rPr lang="en-US" dirty="0" err="1" smtClean="0">
                <a:sym typeface="Wingdings"/>
              </a:rPr>
              <a:t>Dalt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Avo</a:t>
            </a:r>
            <a:r>
              <a:rPr lang="en-US" dirty="0" smtClean="0">
                <a:sym typeface="Wingdings"/>
              </a:rPr>
              <a:t> Ideal Gas Law Problems </a:t>
            </a:r>
          </a:p>
          <a:p>
            <a:pPr lvl="1">
              <a:defRPr/>
            </a:pPr>
            <a:r>
              <a:rPr lang="en-US" dirty="0" smtClean="0">
                <a:sym typeface="Wingdings"/>
              </a:rPr>
              <a:t>#1-9 at the </a:t>
            </a:r>
            <a:r>
              <a:rPr lang="en-US" u="sng" dirty="0" smtClean="0">
                <a:sym typeface="Wingdings"/>
              </a:rPr>
              <a:t>end</a:t>
            </a:r>
            <a:r>
              <a:rPr lang="en-US" dirty="0" smtClean="0">
                <a:sym typeface="Wingdings"/>
              </a:rPr>
              <a:t> of class </a:t>
            </a:r>
            <a:r>
              <a:rPr lang="en-US" u="sng" dirty="0" smtClean="0">
                <a:sym typeface="Wingdings"/>
              </a:rPr>
              <a:t>get signature from </a:t>
            </a:r>
            <a:r>
              <a:rPr lang="en-US" u="sng" dirty="0" err="1" smtClean="0">
                <a:sym typeface="Wingdings"/>
              </a:rPr>
              <a:t>Ms.Chen</a:t>
            </a:r>
            <a:endParaRPr lang="en-US" u="sng" dirty="0" smtClean="0">
              <a:sym typeface="Wingdings"/>
            </a:endParaRPr>
          </a:p>
          <a:p>
            <a:pPr>
              <a:defRPr/>
            </a:pPr>
            <a:r>
              <a:rPr lang="en-US" dirty="0" smtClean="0">
                <a:sym typeface="Wingdings"/>
              </a:rPr>
              <a:t>Ideal Gas Law + Stoichiometry 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 smtClean="0"/>
              <a:t>HW: DUE Tues 1/19 Rough Draft of typed conclusion to Lab</a:t>
            </a:r>
          </a:p>
        </p:txBody>
      </p:sp>
      <p:pic>
        <p:nvPicPr>
          <p:cNvPr id="26627" name="Picture 2" descr="Littleton High School - L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336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47176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14400"/>
          </a:xfrm>
          <a:solidFill>
            <a:srgbClr val="C1FF61"/>
          </a:solidFill>
        </p:spPr>
        <p:txBody>
          <a:bodyPr/>
          <a:lstStyle/>
          <a:p>
            <a:r>
              <a:rPr lang="en-US" dirty="0" smtClean="0"/>
              <a:t>Gas Demos: How, What, Why?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4952999"/>
          </a:xfrm>
          <a:solidFill>
            <a:srgbClr val="78ECFF"/>
          </a:solidFill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Explain one of the gas/phase change demos that you observed in class:	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Boiling water in flask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Egg in and out of flask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Can heated and cooled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sz="2400" u="sng" dirty="0" smtClean="0">
                <a:solidFill>
                  <a:schemeClr val="tx1"/>
                </a:solidFill>
                <a:latin typeface="Arial"/>
                <a:cs typeface="Arial"/>
              </a:rPr>
              <a:t>Include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: “How” it was done (the equipment, materials),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“What” happened, and “Why” it happened using changes in pressure, volume, and temperature on a molecular level</a:t>
            </a: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ln w="76200">
            <a:solidFill>
              <a:srgbClr val="FF9900"/>
            </a:solidFill>
          </a:ln>
        </p:spPr>
        <p:txBody>
          <a:bodyPr/>
          <a:lstStyle/>
          <a:p>
            <a:pPr algn="l"/>
            <a:r>
              <a:rPr lang="en-US" dirty="0" smtClean="0"/>
              <a:t>Whew! That Stinks!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ln w="76200">
            <a:solidFill>
              <a:schemeClr val="bg1">
                <a:lumMod val="6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Hydrogen sulfide, H</a:t>
            </a:r>
            <a:r>
              <a:rPr lang="en-US" baseline="-25000" dirty="0" smtClean="0"/>
              <a:t>2</a:t>
            </a:r>
            <a:r>
              <a:rPr lang="en-US" dirty="0" smtClean="0"/>
              <a:t>S, is </a:t>
            </a:r>
          </a:p>
          <a:p>
            <a:pPr>
              <a:buNone/>
            </a:pPr>
            <a:r>
              <a:rPr lang="en-US" dirty="0" smtClean="0"/>
              <a:t>produced when eggs get rotten.</a:t>
            </a:r>
          </a:p>
          <a:p>
            <a:r>
              <a:rPr lang="en-US" dirty="0" smtClean="0"/>
              <a:t>When 0.50 moles of H</a:t>
            </a:r>
            <a:r>
              <a:rPr lang="en-US" baseline="-25000" dirty="0" smtClean="0"/>
              <a:t>2</a:t>
            </a:r>
            <a:r>
              <a:rPr lang="en-US" dirty="0" smtClean="0"/>
              <a:t>S is produced at 24</a:t>
            </a:r>
            <a:r>
              <a:rPr lang="en-US" dirty="0" smtClean="0">
                <a:sym typeface="Symbol"/>
              </a:rPr>
              <a:t></a:t>
            </a:r>
            <a:r>
              <a:rPr lang="en-US" dirty="0" smtClean="0"/>
              <a:t>C and 632 mmHg </a:t>
            </a:r>
            <a:r>
              <a:rPr lang="en-US" smtClean="0"/>
              <a:t>the volume is 14.7 L. </a:t>
            </a:r>
            <a:r>
              <a:rPr lang="en-US" dirty="0" smtClean="0"/>
              <a:t>What is the volume at STP?</a:t>
            </a:r>
          </a:p>
          <a:p>
            <a:r>
              <a:rPr lang="en-US" dirty="0" smtClean="0"/>
              <a:t>What is the volume if 1.0 mole of H</a:t>
            </a:r>
            <a:r>
              <a:rPr lang="en-US" baseline="-25000" dirty="0" smtClean="0"/>
              <a:t>2</a:t>
            </a:r>
            <a:r>
              <a:rPr lang="en-US" dirty="0" smtClean="0"/>
              <a:t>S is produced at STP?</a:t>
            </a:r>
          </a:p>
          <a:p>
            <a:r>
              <a:rPr lang="en-US" dirty="0" smtClean="0"/>
              <a:t>Determine the mass of H</a:t>
            </a:r>
            <a:r>
              <a:rPr lang="en-US" baseline="-25000" dirty="0" smtClean="0"/>
              <a:t>2</a:t>
            </a:r>
            <a:r>
              <a:rPr lang="en-US" dirty="0" smtClean="0"/>
              <a:t>S produced when the volume is 2.98 L at 24.5</a:t>
            </a:r>
            <a:r>
              <a:rPr lang="en-US" dirty="0" smtClean="0">
                <a:sym typeface="Symbol"/>
              </a:rPr>
              <a:t></a:t>
            </a:r>
            <a:r>
              <a:rPr lang="en-US" dirty="0" smtClean="0"/>
              <a:t>C and 93.6 </a:t>
            </a:r>
            <a:r>
              <a:rPr lang="en-US" dirty="0" err="1" smtClean="0"/>
              <a:t>kPa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http://blog.trendmicro.com/trendlabs-security-intelligence/files/2009/04/broken_eg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276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610600" cy="1066800"/>
          </a:xfrm>
          <a:solidFill>
            <a:schemeClr val="tx2">
              <a:lumMod val="10000"/>
              <a:lumOff val="90000"/>
            </a:schemeClr>
          </a:solidFill>
          <a:ln w="76200">
            <a:solidFill>
              <a:schemeClr val="accent2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Using </a:t>
            </a:r>
            <a:r>
              <a:rPr lang="en-US" sz="3200" dirty="0" err="1" smtClean="0"/>
              <a:t>Stoichiometry</a:t>
            </a:r>
            <a:r>
              <a:rPr lang="en-US" sz="3200" dirty="0" smtClean="0"/>
              <a:t> to determine moles or volume of a gas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00200"/>
            <a:ext cx="8763000" cy="4876800"/>
          </a:xfrm>
          <a:solidFill>
            <a:schemeClr val="bg2">
              <a:lumMod val="20000"/>
              <a:lumOff val="80000"/>
            </a:schemeClr>
          </a:solidFill>
          <a:ln w="76200">
            <a:solidFill>
              <a:schemeClr val="accent2">
                <a:lumMod val="50000"/>
                <a:lumOff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The coefficients in a balanced equation provide a mole ratio between reactants and products.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i="1" dirty="0" smtClean="0">
                <a:solidFill>
                  <a:schemeClr val="tx1"/>
                </a:solidFill>
              </a:rPr>
              <a:t>standard (STP) molar volume </a:t>
            </a:r>
            <a:r>
              <a:rPr lang="en-US" dirty="0" smtClean="0">
                <a:solidFill>
                  <a:schemeClr val="tx1"/>
                </a:solidFill>
              </a:rPr>
              <a:t>of a gas is 22.4 L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Work following problem: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+ 2 O</a:t>
            </a:r>
            <a:r>
              <a:rPr lang="en-US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→ 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CO</a:t>
            </a:r>
            <a:r>
              <a:rPr lang="en-US" baseline="-25000" dirty="0" smtClean="0">
                <a:solidFill>
                  <a:schemeClr val="tx1"/>
                </a:solidFill>
                <a:latin typeface="Arial"/>
                <a:cs typeface="Arial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  + 2 H</a:t>
            </a:r>
            <a:r>
              <a:rPr lang="en-US" baseline="-25000" dirty="0" smtClean="0">
                <a:solidFill>
                  <a:schemeClr val="tx1"/>
                </a:solidFill>
                <a:latin typeface="Arial"/>
                <a:cs typeface="Arial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O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Determine the volume of CO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produced when 25.0 g of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methane (CH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) is burned at STP.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is the volume of CO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at 92 </a:t>
            </a:r>
            <a:r>
              <a:rPr lang="en-US" dirty="0" err="1" smtClean="0">
                <a:solidFill>
                  <a:schemeClr val="tx1"/>
                </a:solidFill>
              </a:rPr>
              <a:t>kPa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and 21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˚</a:t>
            </a:r>
            <a:r>
              <a:rPr lang="en-US" dirty="0" smtClean="0">
                <a:solidFill>
                  <a:schemeClr val="tx1"/>
                </a:solidFill>
                <a:cs typeface="Arial"/>
              </a:rPr>
              <a:t>C?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http://0.tqn.com/d/chemistry/1/0/6/d/bunsenburne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810000"/>
            <a:ext cx="2362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Calibri" charset="0"/>
              </a:rPr>
              <a:t>GOOD </a:t>
            </a:r>
            <a:r>
              <a:rPr lang="en-US" dirty="0" smtClean="0">
                <a:latin typeface="Calibri" charset="0"/>
              </a:rPr>
              <a:t>MORNING!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9966FF"/>
            </a:solidFill>
          </a:ln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Today we will: </a:t>
            </a:r>
            <a:endParaRPr lang="en-US" dirty="0" smtClean="0">
              <a:cs typeface="+mn-cs"/>
            </a:endParaRP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Turn in #10-15 of Ideal/</a:t>
            </a:r>
            <a:r>
              <a:rPr lang="en-US" dirty="0" err="1" smtClean="0"/>
              <a:t>Stoich</a:t>
            </a:r>
            <a:r>
              <a:rPr lang="en-US" dirty="0" smtClean="0"/>
              <a:t> problems</a:t>
            </a:r>
            <a:endParaRPr lang="en-US" dirty="0" smtClean="0">
              <a:cs typeface="+mn-cs"/>
            </a:endParaRP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Hold onto Molar Volume of a Gas Lab</a:t>
            </a: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/>
              <a:t>Warm Up</a:t>
            </a:r>
          </a:p>
          <a:p>
            <a:pPr>
              <a:defRPr/>
            </a:pPr>
            <a:r>
              <a:rPr lang="en-US" dirty="0" smtClean="0">
                <a:sym typeface="Wingdings"/>
              </a:rPr>
              <a:t>Ideal Gas Law + </a:t>
            </a:r>
            <a:r>
              <a:rPr lang="en-US" dirty="0" err="1" smtClean="0">
                <a:sym typeface="Wingdings"/>
              </a:rPr>
              <a:t>Stoich</a:t>
            </a:r>
            <a:endParaRPr lang="en-US" dirty="0" smtClean="0">
              <a:sym typeface="Wingdings"/>
            </a:endParaRPr>
          </a:p>
          <a:p>
            <a:pPr>
              <a:defRPr/>
            </a:pPr>
            <a:r>
              <a:rPr lang="en-US" dirty="0" smtClean="0">
                <a:sym typeface="Wingdings"/>
              </a:rPr>
              <a:t>Peer Edit Conclusion to Gas Lab</a:t>
            </a:r>
          </a:p>
          <a:p>
            <a:pPr>
              <a:defRPr/>
            </a:pPr>
            <a:r>
              <a:rPr lang="en-US" dirty="0" smtClean="0">
                <a:sym typeface="Wingdings"/>
              </a:rPr>
              <a:t>Hand back Gas Quiz</a:t>
            </a:r>
          </a:p>
          <a:p>
            <a:pPr lvl="1">
              <a:defRPr/>
            </a:pPr>
            <a:r>
              <a:rPr lang="en-US" dirty="0" smtClean="0">
                <a:sym typeface="Wingdings"/>
              </a:rPr>
              <a:t>Revisions DUE at the end of class</a:t>
            </a:r>
            <a:endParaRPr lang="en-US" dirty="0" smtClean="0">
              <a:sym typeface="Wingdings"/>
            </a:endParaRPr>
          </a:p>
          <a:p>
            <a:pPr>
              <a:defRPr/>
            </a:pPr>
            <a:r>
              <a:rPr lang="en-US" dirty="0" smtClean="0"/>
              <a:t>Work on Review Packet</a:t>
            </a:r>
            <a:endParaRPr lang="en-US" dirty="0" smtClean="0"/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 smtClean="0"/>
              <a:t>HW: DUE </a:t>
            </a:r>
            <a:r>
              <a:rPr lang="en-US" dirty="0" smtClean="0"/>
              <a:t>Final Draft of Conclusion to Molar Volume of a Gas Lab</a:t>
            </a:r>
            <a:endParaRPr lang="en-US" dirty="0" smtClean="0"/>
          </a:p>
        </p:txBody>
      </p:sp>
      <p:pic>
        <p:nvPicPr>
          <p:cNvPr id="26627" name="Picture 2" descr="Littleton High School - L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336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39229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87563"/>
          </a:xfrm>
          <a:solidFill>
            <a:srgbClr val="BCDFFC"/>
          </a:solidFill>
          <a:ln w="762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There are 205 </a:t>
            </a:r>
            <a:r>
              <a:rPr lang="en-US" dirty="0" err="1" smtClean="0"/>
              <a:t>mL</a:t>
            </a:r>
            <a:r>
              <a:rPr lang="en-US" dirty="0" smtClean="0"/>
              <a:t> of gas </a:t>
            </a:r>
            <a:br>
              <a:rPr lang="en-US" dirty="0" smtClean="0"/>
            </a:br>
            <a:r>
              <a:rPr lang="en-US" dirty="0" smtClean="0"/>
              <a:t>in an aluminum can at </a:t>
            </a:r>
            <a:br>
              <a:rPr lang="en-US" dirty="0" smtClean="0"/>
            </a:br>
            <a:r>
              <a:rPr lang="en-US" dirty="0" smtClean="0"/>
              <a:t>85°C and 0.832 atm.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0"/>
            <a:ext cx="8229600" cy="3459163"/>
          </a:xfrm>
          <a:solidFill>
            <a:srgbClr val="ECFC8E"/>
          </a:solidFill>
          <a:ln w="76200">
            <a:solidFill>
              <a:srgbClr val="0070C0"/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400" dirty="0" smtClean="0"/>
              <a:t>Determine the volume of </a:t>
            </a:r>
          </a:p>
          <a:p>
            <a:pPr>
              <a:buNone/>
            </a:pPr>
            <a:r>
              <a:rPr lang="en-US" sz="4400" dirty="0" smtClean="0"/>
              <a:t>the gas when the can is </a:t>
            </a:r>
          </a:p>
          <a:p>
            <a:pPr>
              <a:buNone/>
            </a:pPr>
            <a:r>
              <a:rPr lang="en-US" sz="4400" dirty="0" smtClean="0"/>
              <a:t>cooled to 3°C and the pressure is 1 atm.</a:t>
            </a:r>
          </a:p>
          <a:p>
            <a:pPr>
              <a:buNone/>
            </a:pPr>
            <a:r>
              <a:rPr lang="en-US" sz="4400" dirty="0" smtClean="0"/>
              <a:t>Explain what happens to the gas in the</a:t>
            </a:r>
          </a:p>
          <a:p>
            <a:pPr>
              <a:buNone/>
            </a:pPr>
            <a:r>
              <a:rPr lang="en-US" sz="4400" dirty="0" smtClean="0"/>
              <a:t>can (on a </a:t>
            </a:r>
            <a:r>
              <a:rPr lang="en-US" sz="4400" b="1" i="1" dirty="0" smtClean="0"/>
              <a:t>molecular</a:t>
            </a:r>
            <a:r>
              <a:rPr lang="en-US" sz="4400" dirty="0" smtClean="0"/>
              <a:t> level).</a:t>
            </a:r>
            <a:endParaRPr lang="en-US" sz="4400" dirty="0"/>
          </a:p>
        </p:txBody>
      </p:sp>
      <p:pic>
        <p:nvPicPr>
          <p:cNvPr id="4" name="Picture 3" descr="http://farm2.static.flickr.com/1206/994098431_32706d918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571500"/>
            <a:ext cx="243839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rgbClr val="FFEF85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P, V, T, </a:t>
            </a:r>
            <a:r>
              <a:rPr lang="en-US" dirty="0" err="1" smtClean="0"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 Calculations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  <a:noFill/>
          <a:ln w="76200">
            <a:solidFill>
              <a:srgbClr val="FFB450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/>
                <a:cs typeface="Arial"/>
              </a:rPr>
              <a:t>Determine the volume of 50.0 g of NO</a:t>
            </a:r>
            <a:r>
              <a:rPr lang="en-US" sz="2400" baseline="-25000" dirty="0" smtClean="0">
                <a:latin typeface="Arial"/>
                <a:cs typeface="Arial"/>
              </a:rPr>
              <a:t>2</a:t>
            </a:r>
            <a:r>
              <a:rPr lang="en-US" sz="2400" dirty="0" smtClean="0">
                <a:latin typeface="Arial"/>
                <a:cs typeface="Arial"/>
              </a:rPr>
              <a:t> gas at room temperature (25.0°C) and 625 mmHg.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/>
                <a:cs typeface="Arial"/>
              </a:rPr>
              <a:t>2 NO</a:t>
            </a:r>
            <a:r>
              <a:rPr lang="en-US" sz="2400" baseline="-25000" dirty="0" smtClean="0">
                <a:latin typeface="Arial"/>
                <a:cs typeface="Arial"/>
              </a:rPr>
              <a:t>2</a:t>
            </a:r>
            <a:r>
              <a:rPr lang="en-US" sz="2400" dirty="0" smtClean="0">
                <a:latin typeface="Arial"/>
                <a:cs typeface="Arial"/>
              </a:rPr>
              <a:t>  →  N</a:t>
            </a:r>
            <a:r>
              <a:rPr lang="en-US" sz="2400" baseline="-25000" dirty="0" smtClean="0">
                <a:latin typeface="Arial"/>
                <a:cs typeface="Arial"/>
              </a:rPr>
              <a:t>2</a:t>
            </a:r>
            <a:r>
              <a:rPr lang="en-US" sz="2400" dirty="0" smtClean="0">
                <a:latin typeface="Arial"/>
                <a:cs typeface="Arial"/>
              </a:rPr>
              <a:t> + 2 O</a:t>
            </a:r>
            <a:r>
              <a:rPr lang="en-US" sz="2400" baseline="-25000" dirty="0" smtClean="0">
                <a:latin typeface="Arial"/>
                <a:cs typeface="Arial"/>
              </a:rPr>
              <a:t>2</a:t>
            </a:r>
          </a:p>
          <a:p>
            <a:pPr marL="514350" indent="-514350">
              <a:buNone/>
            </a:pPr>
            <a:r>
              <a:rPr lang="en-US" sz="2400" dirty="0" smtClean="0">
                <a:latin typeface="Arial"/>
                <a:cs typeface="Arial"/>
              </a:rPr>
              <a:t>Determine the volume of N</a:t>
            </a:r>
            <a:r>
              <a:rPr lang="en-US" sz="2400" baseline="-25000" dirty="0" smtClean="0">
                <a:latin typeface="Arial"/>
                <a:cs typeface="Arial"/>
              </a:rPr>
              <a:t>2</a:t>
            </a:r>
            <a:r>
              <a:rPr lang="en-US" sz="2400" dirty="0" smtClean="0">
                <a:latin typeface="Arial"/>
                <a:cs typeface="Arial"/>
              </a:rPr>
              <a:t> gas at STP when 15.0 g of</a:t>
            </a:r>
          </a:p>
          <a:p>
            <a:pPr marL="514350" indent="-514350">
              <a:buNone/>
            </a:pPr>
            <a:r>
              <a:rPr lang="en-US" sz="2400" dirty="0" smtClean="0">
                <a:latin typeface="Arial"/>
                <a:cs typeface="Arial"/>
              </a:rPr>
              <a:t>NO</a:t>
            </a:r>
            <a:r>
              <a:rPr lang="en-US" sz="2400" baseline="-25000" dirty="0" smtClean="0">
                <a:latin typeface="Arial"/>
                <a:cs typeface="Arial"/>
              </a:rPr>
              <a:t>2</a:t>
            </a:r>
            <a:r>
              <a:rPr lang="en-US" sz="2400" dirty="0" smtClean="0">
                <a:latin typeface="Arial"/>
                <a:cs typeface="Arial"/>
              </a:rPr>
              <a:t> decomposes.</a:t>
            </a:r>
          </a:p>
          <a:p>
            <a:pPr marL="514350" indent="-514350">
              <a:buAutoNum type="arabicPeriod" startAt="3"/>
            </a:pPr>
            <a:r>
              <a:rPr lang="en-US" sz="2400" dirty="0" smtClean="0">
                <a:latin typeface="Arial"/>
                <a:cs typeface="Arial"/>
              </a:rPr>
              <a:t>A gas is in a cylinder with a movable piston. Explain</a:t>
            </a:r>
          </a:p>
          <a:p>
            <a:pPr marL="514350" indent="-514350">
              <a:buNone/>
            </a:pPr>
            <a:r>
              <a:rPr lang="en-US" sz="2400" dirty="0" smtClean="0">
                <a:latin typeface="Arial"/>
                <a:cs typeface="Arial"/>
              </a:rPr>
              <a:t>how pushing the piston down changes the volume and</a:t>
            </a:r>
          </a:p>
          <a:p>
            <a:pPr marL="514350" indent="-514350">
              <a:buNone/>
            </a:pPr>
            <a:r>
              <a:rPr lang="en-US" sz="2400" dirty="0" smtClean="0">
                <a:latin typeface="Arial"/>
                <a:cs typeface="Arial"/>
              </a:rPr>
              <a:t>pressure of the gas.</a:t>
            </a:r>
          </a:p>
          <a:p>
            <a:pPr marL="514350" indent="-514350">
              <a:buNone/>
            </a:pPr>
            <a:r>
              <a:rPr lang="en-US" sz="2400" dirty="0" smtClean="0">
                <a:latin typeface="Arial"/>
                <a:cs typeface="Arial"/>
              </a:rPr>
              <a:t>Sketch a graph showing the </a:t>
            </a:r>
          </a:p>
          <a:p>
            <a:pPr marL="514350" indent="-514350">
              <a:buNone/>
            </a:pPr>
            <a:r>
              <a:rPr lang="en-US" sz="2400" dirty="0" smtClean="0">
                <a:latin typeface="Arial"/>
                <a:cs typeface="Arial"/>
              </a:rPr>
              <a:t>relationship between volume</a:t>
            </a:r>
          </a:p>
          <a:p>
            <a:pPr marL="514350" indent="-514350">
              <a:buNone/>
            </a:pPr>
            <a:r>
              <a:rPr lang="en-US" sz="2400" dirty="0" smtClean="0">
                <a:latin typeface="Arial"/>
                <a:cs typeface="Arial"/>
              </a:rPr>
              <a:t>and pressure.</a:t>
            </a:r>
          </a:p>
          <a:p>
            <a:pPr marL="514350" indent="-514350">
              <a:buNone/>
            </a:pPr>
            <a:endParaRPr lang="en-US" sz="2800" dirty="0">
              <a:latin typeface="Arial"/>
              <a:cs typeface="Arial"/>
            </a:endParaRPr>
          </a:p>
        </p:txBody>
      </p:sp>
      <p:pic>
        <p:nvPicPr>
          <p:cNvPr id="5" name="il_fi" descr="http://concord.org/sites/default/files/newsletters/2009/spring/chem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886200"/>
            <a:ext cx="434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Electrolysis of H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O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solidFill>
            <a:srgbClr val="CCFF99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Hydrogen gas is collected over water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barometric pressure is 625 mmHg and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room temp is 25</a:t>
            </a:r>
            <a:r>
              <a:rPr lang="en-US" sz="2400" dirty="0" smtClean="0">
                <a:latin typeface="Arial"/>
                <a:cs typeface="Arial"/>
              </a:rPr>
              <a:t>˚C. The vapor pressure of </a:t>
            </a: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water is 18 mmHg. </a:t>
            </a: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What is the pressure of the hydrogen gas?</a:t>
            </a:r>
          </a:p>
          <a:p>
            <a:r>
              <a:rPr lang="en-US" sz="2400" dirty="0" smtClean="0">
                <a:latin typeface="Arial"/>
                <a:cs typeface="Arial"/>
              </a:rPr>
              <a:t>If the volume of hydrogen gas is 38.9 ml, how</a:t>
            </a: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many molecules of hydrogen are collected?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8832" y="1600200"/>
            <a:ext cx="163796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57"/>
            <a:ext cx="8229600" cy="487362"/>
          </a:xfrm>
          <a:ln w="57150">
            <a:solidFill>
              <a:srgbClr val="008080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 smtClean="0"/>
              <a:t>Peer Edit Conclusion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867400"/>
          </a:xfrm>
          <a:ln w="38100">
            <a:solidFill>
              <a:srgbClr val="990033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CONCLUSION 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Restate </a:t>
            </a:r>
            <a:r>
              <a:rPr lang="en-US" u="sng" dirty="0" smtClean="0"/>
              <a:t>purpose</a:t>
            </a:r>
            <a:r>
              <a:rPr lang="en-US" dirty="0" smtClean="0"/>
              <a:t> (NOT problem statement) of the lab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Identify relationship between variables (length of Mg used and volume of H</a:t>
            </a:r>
            <a:r>
              <a:rPr lang="en-US" baseline="-25000" dirty="0" smtClean="0"/>
              <a:t>2</a:t>
            </a:r>
            <a:r>
              <a:rPr lang="en-US" dirty="0" smtClean="0"/>
              <a:t> produced) Include numbers.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State the results of your experiment. Include numbers.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Use scientific laws, theories, and/ or principles (such as Avogadro’s Law) to explain how the standard molar volume of a gas could be determined from the volume of H</a:t>
            </a:r>
            <a:r>
              <a:rPr lang="en-US" baseline="-25000" dirty="0" smtClean="0"/>
              <a:t>2</a:t>
            </a:r>
            <a:r>
              <a:rPr lang="en-US" dirty="0" smtClean="0"/>
              <a:t> produced at room temperature and pressure. Include parenthetic reference(s).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Compare results with published/ accepted values.  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 w="38100">
            <a:solidFill>
              <a:srgbClr val="00808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Keep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  <a:ln w="57150">
            <a:solidFill>
              <a:srgbClr val="990033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EVALUATION OF EXPERIMENT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Suggest a </a:t>
            </a:r>
            <a:r>
              <a:rPr lang="en-US" b="1" i="1" dirty="0" smtClean="0"/>
              <a:t>logical</a:t>
            </a:r>
            <a:r>
              <a:rPr lang="en-US" dirty="0" smtClean="0"/>
              <a:t> source of error.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Explain the effect of the error on the experimental results (standard molar volume) and INCLUDE numbers.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State the validity of the experimental results based on your percent error.</a:t>
            </a:r>
          </a:p>
          <a:p>
            <a:pPr>
              <a:buNone/>
            </a:pPr>
            <a:r>
              <a:rPr lang="en-US" dirty="0" smtClean="0"/>
              <a:t>IMPROVING THE EXPERIMENT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Suggest at least 1 improvement based on the identified error.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Suggest a different way to investigate </a:t>
            </a:r>
            <a:r>
              <a:rPr lang="en-US" smtClean="0"/>
              <a:t>molar volume.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REFERENCE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Cite source(s) in complete APA format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635</Words>
  <Application>Microsoft Macintosh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GOOD MORNING!</vt:lpstr>
      <vt:lpstr>Whew! That Stinks!</vt:lpstr>
      <vt:lpstr>Using Stoichiometry to determine moles or volume of a gas</vt:lpstr>
      <vt:lpstr>GOOD MORNING!</vt:lpstr>
      <vt:lpstr>There are 205 mL of gas  in an aluminum can at  85°C and 0.832 atm.</vt:lpstr>
      <vt:lpstr>P, V, T, n Calculations</vt:lpstr>
      <vt:lpstr>Electrolysis of H2O</vt:lpstr>
      <vt:lpstr>Peer Edit Conclusion</vt:lpstr>
      <vt:lpstr>Keep Editing</vt:lpstr>
      <vt:lpstr>Gas Demos: How, What, Why?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Demos: Who, What, Why?</dc:title>
  <dc:creator>Jonathan Mann</dc:creator>
  <cp:lastModifiedBy>Maggie Chen</cp:lastModifiedBy>
  <cp:revision>58</cp:revision>
  <dcterms:created xsi:type="dcterms:W3CDTF">2010-01-20T04:05:59Z</dcterms:created>
  <dcterms:modified xsi:type="dcterms:W3CDTF">2016-01-19T21:35:43Z</dcterms:modified>
</cp:coreProperties>
</file>