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7" r:id="rId4"/>
    <p:sldId id="261" r:id="rId5"/>
    <p:sldId id="262" r:id="rId6"/>
    <p:sldId id="263" r:id="rId7"/>
    <p:sldId id="264" r:id="rId8"/>
    <p:sldId id="271" r:id="rId9"/>
    <p:sldId id="259" r:id="rId10"/>
    <p:sldId id="265" r:id="rId11"/>
    <p:sldId id="274" r:id="rId12"/>
    <p:sldId id="267" r:id="rId13"/>
    <p:sldId id="275" r:id="rId14"/>
    <p:sldId id="272" r:id="rId15"/>
    <p:sldId id="279" r:id="rId16"/>
    <p:sldId id="270" r:id="rId17"/>
    <p:sldId id="280" r:id="rId18"/>
    <p:sldId id="266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6699"/>
    <a:srgbClr val="FFFFCC"/>
    <a:srgbClr val="009999"/>
    <a:srgbClr val="666699"/>
    <a:srgbClr val="008040"/>
    <a:srgbClr val="E40000"/>
    <a:srgbClr val="006699"/>
    <a:srgbClr val="99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56" autoAdjust="0"/>
  </p:normalViewPr>
  <p:slideViewPr>
    <p:cSldViewPr>
      <p:cViewPr>
        <p:scale>
          <a:sx n="76" d="100"/>
          <a:sy n="76" d="100"/>
        </p:scale>
        <p:origin x="-106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A3E1-26C3-4B40-8EF4-58FEA19F8B6D}" type="datetimeFigureOut">
              <a:rPr lang="en-US" smtClean="0"/>
              <a:pPr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8ED0-30EC-4DCE-A20D-979D99C36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het.colorado.edu/en/simulation/gas-properties" TargetMode="Externa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GOOD </a:t>
            </a:r>
            <a:r>
              <a:rPr lang="en-US" dirty="0" smtClean="0">
                <a:latin typeface="Calibri" charset="0"/>
              </a:rPr>
              <a:t>MORNING!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 marL="0" indent="0">
              <a:buNone/>
              <a:defRPr/>
            </a:pPr>
            <a:r>
              <a:rPr lang="en-US" dirty="0" smtClean="0"/>
              <a:t>Turn in Phases of Matter &amp; Gas Law Practice Problems</a:t>
            </a:r>
          </a:p>
          <a:p>
            <a:pPr marL="0" indent="0">
              <a:buNone/>
              <a:defRPr/>
            </a:pPr>
            <a:r>
              <a:rPr lang="en-US" dirty="0" smtClean="0">
                <a:cs typeface="+mn-cs"/>
              </a:rPr>
              <a:t>KEY posted on website</a:t>
            </a:r>
          </a:p>
          <a:p>
            <a:pPr>
              <a:defRPr/>
            </a:pPr>
            <a:r>
              <a:rPr lang="en-US" dirty="0" smtClean="0"/>
              <a:t>Warm Up</a:t>
            </a:r>
          </a:p>
          <a:p>
            <a:pPr>
              <a:defRPr/>
            </a:pPr>
            <a:r>
              <a:rPr lang="en-US" dirty="0" smtClean="0"/>
              <a:t>Hard Boiled Egg Demo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Put Gas Laws into Notes</a:t>
            </a:r>
          </a:p>
          <a:p>
            <a:pPr>
              <a:defRPr/>
            </a:pPr>
            <a:r>
              <a:rPr lang="en-US" dirty="0" smtClean="0"/>
              <a:t>Dalton, Avogadro, &amp; Ideal Gas Law Problems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QUIZ – Friday 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HW: DUE Wed 1/13 Molar Volume of a Gas: Problem Statement/Pre Lab Questions DUE Fri </a:t>
            </a:r>
            <a:r>
              <a:rPr lang="en-US" dirty="0" err="1" smtClean="0"/>
              <a:t>Dalt</a:t>
            </a:r>
            <a:r>
              <a:rPr lang="en-US" dirty="0" smtClean="0"/>
              <a:t> </a:t>
            </a:r>
            <a:r>
              <a:rPr lang="en-US" dirty="0" err="1" smtClean="0"/>
              <a:t>Avo</a:t>
            </a:r>
            <a:r>
              <a:rPr lang="en-US" dirty="0" smtClean="0"/>
              <a:t> &amp; Ideal Gas Problems</a:t>
            </a:r>
            <a:endParaRPr lang="en-US" dirty="0">
              <a:cs typeface="+mn-cs"/>
            </a:endParaRPr>
          </a:p>
        </p:txBody>
      </p:sp>
      <p:pic>
        <p:nvPicPr>
          <p:cNvPr id="26627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743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11747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 cmpd="sng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Dalton’s Law of Partial Pressures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76200" cmpd="sng">
            <a:solidFill>
              <a:srgbClr val="00804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Equation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 = P</a:t>
            </a:r>
            <a:r>
              <a:rPr lang="en-US" baseline="-25000" dirty="0" smtClean="0"/>
              <a:t>a</a:t>
            </a:r>
            <a:r>
              <a:rPr lang="en-US" dirty="0" smtClean="0"/>
              <a:t>  + 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b</a:t>
            </a:r>
            <a:r>
              <a:rPr lang="en-US" dirty="0" smtClean="0"/>
              <a:t>  + P</a:t>
            </a:r>
            <a:r>
              <a:rPr lang="en-US" baseline="-25000" dirty="0" smtClean="0"/>
              <a:t>c</a:t>
            </a:r>
            <a:r>
              <a:rPr lang="en-US" dirty="0" smtClean="0"/>
              <a:t>  +  ….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7" t="4087" r="13061" b="12170"/>
          <a:stretch/>
        </p:blipFill>
        <p:spPr bwMode="auto">
          <a:xfrm>
            <a:off x="3657600" y="3429000"/>
            <a:ext cx="5377815" cy="30314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 w="57150" cmpd="sng">
            <a:solidFill>
              <a:srgbClr val="E40000"/>
            </a:solidFill>
          </a:ln>
        </p:spPr>
        <p:txBody>
          <a:bodyPr/>
          <a:lstStyle/>
          <a:p>
            <a:pPr algn="l"/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 w="76200" cmpd="sng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Equal volumes of gas at the </a:t>
            </a:r>
          </a:p>
          <a:p>
            <a:pPr marL="0" indent="0">
              <a:buNone/>
            </a:pPr>
            <a:r>
              <a:rPr lang="en-US" dirty="0" smtClean="0"/>
              <a:t>same T and P have equal </a:t>
            </a:r>
          </a:p>
          <a:p>
            <a:pPr marL="0" indent="0">
              <a:buNone/>
            </a:pPr>
            <a:r>
              <a:rPr lang="en-US" dirty="0" smtClean="0"/>
              <a:t>number of particles or moles.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smtClean="0"/>
              <a:t>    = 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a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r>
              <a:rPr lang="en-US" dirty="0" smtClean="0"/>
              <a:t>   = 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38100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8400" y="38100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91000"/>
            <a:ext cx="4017010" cy="2233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261"/>
            <a:ext cx="3607435" cy="30227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34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38800"/>
          </a:xfrm>
          <a:noFill/>
          <a:ln w="76200" cmpd="sng">
            <a:solidFill>
              <a:srgbClr val="FFCC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36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3900" dirty="0" smtClean="0">
                <a:latin typeface="Arial"/>
                <a:cs typeface="Arial"/>
              </a:rPr>
              <a:t>Ideal Gas Law:  PV = </a:t>
            </a:r>
            <a:r>
              <a:rPr lang="en-US" sz="3900" dirty="0" err="1" smtClean="0">
                <a:latin typeface="Arial"/>
                <a:cs typeface="Arial"/>
              </a:rPr>
              <a:t>nRT</a:t>
            </a:r>
            <a:endParaRPr lang="en-US" sz="3900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Ideal Gas Constant: R = 0.0821 </a:t>
            </a:r>
            <a:r>
              <a:rPr lang="en-US" u="sng" dirty="0" err="1" smtClean="0">
                <a:latin typeface="Arial"/>
                <a:cs typeface="Arial"/>
              </a:rPr>
              <a:t>atm</a:t>
            </a:r>
            <a:r>
              <a:rPr lang="en-US" u="sng" dirty="0" smtClean="0">
                <a:latin typeface="Arial"/>
                <a:cs typeface="Arial"/>
              </a:rPr>
              <a:t> L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							   mol K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					R = 8.31 </a:t>
            </a:r>
            <a:r>
              <a:rPr lang="en-US" u="sng" dirty="0" err="1" smtClean="0">
                <a:latin typeface="Arial"/>
                <a:cs typeface="Arial"/>
              </a:rPr>
              <a:t>kPa</a:t>
            </a:r>
            <a:r>
              <a:rPr lang="en-US" u="sng" dirty="0" smtClean="0">
                <a:latin typeface="Arial"/>
                <a:cs typeface="Arial"/>
              </a:rPr>
              <a:t> L</a:t>
            </a:r>
            <a:br>
              <a:rPr lang="en-US" u="sng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					       mol K</a:t>
            </a:r>
            <a:endParaRPr lang="en-US" u="sng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Solve for:</a:t>
            </a:r>
          </a:p>
          <a:p>
            <a:r>
              <a:rPr lang="en-US" dirty="0" smtClean="0">
                <a:latin typeface="Arial"/>
                <a:cs typeface="Arial"/>
              </a:rPr>
              <a:t>Moles</a:t>
            </a:r>
          </a:p>
          <a:p>
            <a:r>
              <a:rPr lang="en-US" dirty="0" smtClean="0">
                <a:latin typeface="Arial"/>
                <a:cs typeface="Arial"/>
              </a:rPr>
              <a:t>Volume</a:t>
            </a:r>
          </a:p>
          <a:p>
            <a:r>
              <a:rPr lang="en-US" dirty="0" smtClean="0">
                <a:latin typeface="Arial"/>
                <a:cs typeface="Arial"/>
              </a:rPr>
              <a:t>Pressure</a:t>
            </a:r>
          </a:p>
          <a:p>
            <a:r>
              <a:rPr lang="en-US" dirty="0" smtClean="0">
                <a:latin typeface="Arial"/>
                <a:cs typeface="Arial"/>
              </a:rPr>
              <a:t>Temperature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804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really happens to a gas </a:t>
            </a:r>
            <a:br>
              <a:rPr lang="en-US" sz="3600" dirty="0" smtClean="0"/>
            </a:br>
            <a:r>
              <a:rPr lang="en-US" sz="3600" dirty="0" smtClean="0"/>
              <a:t>when it is cooled?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666699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helium balloon has a volume of </a:t>
            </a:r>
          </a:p>
          <a:p>
            <a:pPr>
              <a:buNone/>
            </a:pPr>
            <a:r>
              <a:rPr lang="en-US" dirty="0" smtClean="0"/>
              <a:t>	4.72 L at 0.865 </a:t>
            </a:r>
            <a:r>
              <a:rPr lang="en-US" dirty="0" err="1" smtClean="0"/>
              <a:t>atm</a:t>
            </a:r>
            <a:r>
              <a:rPr lang="en-US" dirty="0" smtClean="0"/>
              <a:t> and 298 K. </a:t>
            </a:r>
          </a:p>
          <a:p>
            <a:pPr>
              <a:buNone/>
            </a:pPr>
            <a:r>
              <a:rPr lang="en-US" dirty="0" smtClean="0"/>
              <a:t>	What is the volume when it is cooled to </a:t>
            </a:r>
          </a:p>
          <a:p>
            <a:pPr>
              <a:buNone/>
            </a:pPr>
            <a:r>
              <a:rPr lang="en-US" dirty="0" smtClean="0"/>
              <a:t>	255 K with the same pressure?</a:t>
            </a:r>
          </a:p>
          <a:p>
            <a:r>
              <a:rPr lang="en-US" dirty="0" smtClean="0"/>
              <a:t>Describe what happens to the particles of He as it is cooled.</a:t>
            </a:r>
          </a:p>
          <a:p>
            <a:r>
              <a:rPr lang="en-US" dirty="0" smtClean="0"/>
              <a:t>Sketch a graph showing the relationship between volume and temperature and indicate the change in the balloon on the graph.</a:t>
            </a:r>
          </a:p>
          <a:p>
            <a:endParaRPr lang="en-US" dirty="0" smtClean="0"/>
          </a:p>
        </p:txBody>
      </p:sp>
      <p:pic>
        <p:nvPicPr>
          <p:cNvPr id="4" name="Picture 3" descr="http://leafstitchword.files.wordpress.com/2009/04/balloon.jpg"/>
          <p:cNvPicPr/>
          <p:nvPr/>
        </p:nvPicPr>
        <p:blipFill>
          <a:blip r:embed="rId2" cstate="print"/>
          <a:srcRect l="44600" t="14371" r="15200"/>
          <a:stretch>
            <a:fillRect/>
          </a:stretch>
        </p:blipFill>
        <p:spPr bwMode="auto">
          <a:xfrm>
            <a:off x="7010401" y="0"/>
            <a:ext cx="2133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/>
              <a:t>Use the Ideal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Determine the volume of 2.5 mole of gas at STP</a:t>
            </a:r>
            <a:endParaRPr lang="en-US" dirty="0"/>
          </a:p>
        </p:txBody>
      </p:sp>
      <p:pic>
        <p:nvPicPr>
          <p:cNvPr id="4" name="il_fi" descr="http://www.pitt.edu/~jdnorton/Goodies/Einstein_stat_1905/kinetic%20gas%20animatio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55529" y="4267200"/>
            <a:ext cx="3912296" cy="1447800"/>
          </a:xfrm>
          <a:prstGeom prst="rect">
            <a:avLst/>
          </a:prstGeom>
          <a:ln w="76200">
            <a:solidFill>
              <a:srgbClr val="009999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419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 the gas used was He, how many grams of He would you need for this volume of gas?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Calibri" charset="0"/>
              </a:rPr>
              <a:t>GOOD </a:t>
            </a:r>
            <a:r>
              <a:rPr lang="en-US" dirty="0" smtClean="0">
                <a:latin typeface="Calibri" charset="0"/>
              </a:rPr>
              <a:t>MORNING!</a:t>
            </a:r>
            <a:endParaRPr lang="en-US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FF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cs typeface="+mn-cs"/>
              </a:rPr>
              <a:t>Today we will: </a:t>
            </a:r>
          </a:p>
          <a:p>
            <a:pPr>
              <a:defRPr/>
            </a:pPr>
            <a:r>
              <a:rPr lang="en-US" dirty="0" smtClean="0"/>
              <a:t>Warm Up</a:t>
            </a:r>
          </a:p>
          <a:p>
            <a:pPr>
              <a:defRPr/>
            </a:pPr>
            <a:r>
              <a:rPr lang="en-US" dirty="0" smtClean="0"/>
              <a:t>Molar Volume of a Gas Lab</a:t>
            </a:r>
            <a:endParaRPr lang="en-US" dirty="0"/>
          </a:p>
          <a:p>
            <a:pPr>
              <a:defRPr/>
            </a:pPr>
            <a:r>
              <a:rPr lang="en-US" dirty="0" smtClean="0"/>
              <a:t>QUIZ – Friday 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 smtClean="0"/>
              <a:t>HW: </a:t>
            </a:r>
            <a:r>
              <a:rPr lang="en-US" dirty="0" smtClean="0"/>
              <a:t>DUE Fri 1/15 Calculations to Gas Lab &amp; Study for Quiz </a:t>
            </a:r>
          </a:p>
          <a:p>
            <a:pPr>
              <a:defRPr/>
            </a:pPr>
            <a:r>
              <a:rPr lang="en-US" dirty="0" smtClean="0"/>
              <a:t>–</a:t>
            </a:r>
            <a:r>
              <a:rPr lang="en-US" i="1" dirty="0" smtClean="0"/>
              <a:t> Edit to HW </a:t>
            </a:r>
            <a:r>
              <a:rPr lang="en-US" dirty="0" err="1" smtClean="0"/>
              <a:t>Dalt</a:t>
            </a:r>
            <a:r>
              <a:rPr lang="en-US" dirty="0" smtClean="0"/>
              <a:t> </a:t>
            </a:r>
            <a:r>
              <a:rPr lang="en-US" dirty="0" err="1" smtClean="0"/>
              <a:t>Avo</a:t>
            </a:r>
            <a:r>
              <a:rPr lang="en-US" dirty="0" smtClean="0"/>
              <a:t> Ideal Gas Law Problems (due at </a:t>
            </a:r>
            <a:r>
              <a:rPr lang="en-US" b="1" u="sng" dirty="0" smtClean="0"/>
              <a:t>end</a:t>
            </a:r>
            <a:r>
              <a:rPr lang="en-US" dirty="0" smtClean="0"/>
              <a:t> of class Friday!) </a:t>
            </a:r>
            <a:endParaRPr lang="en-US" dirty="0">
              <a:cs typeface="+mn-cs"/>
            </a:endParaRPr>
          </a:p>
        </p:txBody>
      </p:sp>
      <p:pic>
        <p:nvPicPr>
          <p:cNvPr id="26627" name="Picture 2" descr="Littleton High School - L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33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1852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9999"/>
            </a:solidFill>
          </a:ln>
        </p:spPr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996633"/>
            </a:solidFill>
          </a:ln>
        </p:spPr>
        <p:txBody>
          <a:bodyPr/>
          <a:lstStyle/>
          <a:p>
            <a:r>
              <a:rPr lang="en-US" dirty="0" smtClean="0"/>
              <a:t>Phases, phase changes, kinetic energy</a:t>
            </a:r>
          </a:p>
          <a:p>
            <a:r>
              <a:rPr lang="en-US" dirty="0" smtClean="0"/>
              <a:t>Phase diagrams and Graphs </a:t>
            </a:r>
          </a:p>
          <a:p>
            <a:r>
              <a:rPr lang="en-US" dirty="0" smtClean="0"/>
              <a:t>Boyle’s, Charles’, Gay-Lussac’s Gas Laws or (Combined Gas Law), </a:t>
            </a:r>
            <a:r>
              <a:rPr lang="en-US" smtClean="0"/>
              <a:t>Ideal Gas Law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When a Gas is Collected over Water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906963"/>
          </a:xfrm>
          <a:ln w="57150">
            <a:solidFill>
              <a:srgbClr val="FFCC0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Use Dalton’s Law to determine the pressure of the gas!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 = </a:t>
            </a:r>
            <a:r>
              <a:rPr lang="en-US" dirty="0" smtClean="0"/>
              <a:t>619 mmHg </a:t>
            </a:r>
            <a:r>
              <a:rPr lang="en-US" sz="2400" dirty="0" smtClean="0"/>
              <a:t>(</a:t>
            </a:r>
            <a:r>
              <a:rPr lang="en-US" sz="2400" dirty="0" err="1" smtClean="0"/>
              <a:t>atm</a:t>
            </a:r>
            <a:r>
              <a:rPr lang="en-US" sz="2400" dirty="0" smtClean="0"/>
              <a:t> Pressure)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H2O</a:t>
            </a:r>
            <a:r>
              <a:rPr lang="en-US" dirty="0" smtClean="0"/>
              <a:t> = </a:t>
            </a:r>
            <a:r>
              <a:rPr lang="en-US" dirty="0" smtClean="0"/>
              <a:t>21 mmHg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G</a:t>
            </a:r>
            <a:r>
              <a:rPr lang="en-US" dirty="0" smtClean="0"/>
              <a:t> = Pressure </a:t>
            </a:r>
            <a:r>
              <a:rPr lang="en-US" dirty="0" smtClean="0"/>
              <a:t>gas?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 = P</a:t>
            </a:r>
            <a:r>
              <a:rPr lang="en-US" baseline="-25000" dirty="0" smtClean="0"/>
              <a:t>H2O</a:t>
            </a:r>
            <a:r>
              <a:rPr lang="en-US" dirty="0" smtClean="0"/>
              <a:t> + P</a:t>
            </a:r>
            <a:r>
              <a:rPr lang="en-US" baseline="-25000" dirty="0" smtClean="0"/>
              <a:t>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828800"/>
            <a:ext cx="44196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45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87563"/>
          </a:xfrm>
          <a:noFill/>
          <a:ln w="762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There are 205 </a:t>
            </a:r>
            <a:r>
              <a:rPr lang="en-US" dirty="0" err="1" smtClean="0"/>
              <a:t>mL</a:t>
            </a:r>
            <a:r>
              <a:rPr lang="en-US" dirty="0" smtClean="0"/>
              <a:t> of gas </a:t>
            </a:r>
            <a:br>
              <a:rPr lang="en-US" dirty="0" smtClean="0"/>
            </a:br>
            <a:r>
              <a:rPr lang="en-US" dirty="0" smtClean="0"/>
              <a:t>in an aluminum can at </a:t>
            </a:r>
            <a:br>
              <a:rPr lang="en-US" dirty="0" smtClean="0"/>
            </a:br>
            <a:r>
              <a:rPr lang="en-US" dirty="0" smtClean="0"/>
              <a:t>85°C and 0.832 atm.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3459163"/>
          </a:xfrm>
          <a:noFill/>
          <a:ln w="76200">
            <a:solidFill>
              <a:srgbClr val="FFCC00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dirty="0" smtClean="0"/>
              <a:t>Determine the volume of </a:t>
            </a:r>
          </a:p>
          <a:p>
            <a:pPr>
              <a:buNone/>
            </a:pPr>
            <a:r>
              <a:rPr lang="en-US" sz="4400" dirty="0" smtClean="0"/>
              <a:t>the gas when the can is </a:t>
            </a:r>
          </a:p>
          <a:p>
            <a:pPr>
              <a:buNone/>
            </a:pPr>
            <a:r>
              <a:rPr lang="en-US" sz="4400" dirty="0" smtClean="0"/>
              <a:t>cooled to 3°C and the pressure is 1 atm.</a:t>
            </a:r>
          </a:p>
          <a:p>
            <a:pPr>
              <a:buNone/>
            </a:pPr>
            <a:r>
              <a:rPr lang="en-US" sz="4400" dirty="0" smtClean="0"/>
              <a:t>Explain what happens to the gas in the</a:t>
            </a:r>
          </a:p>
          <a:p>
            <a:pPr>
              <a:buNone/>
            </a:pPr>
            <a:r>
              <a:rPr lang="en-US" sz="4400" dirty="0" smtClean="0"/>
              <a:t>can (on a </a:t>
            </a:r>
            <a:r>
              <a:rPr lang="en-US" sz="4400" b="1" i="1" dirty="0" smtClean="0"/>
              <a:t>molecular</a:t>
            </a:r>
            <a:r>
              <a:rPr lang="en-US" sz="4400" dirty="0" smtClean="0"/>
              <a:t> level).</a:t>
            </a:r>
            <a:endParaRPr lang="en-US" sz="4400" dirty="0"/>
          </a:p>
        </p:txBody>
      </p:sp>
      <p:pic>
        <p:nvPicPr>
          <p:cNvPr id="4" name="Picture 3" descr="http://farm2.static.flickr.com/1206/994098431_32706d91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1" y="457200"/>
            <a:ext cx="24383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solidFill>
              <a:srgbClr val="336699"/>
            </a:solidFill>
          </a:ln>
        </p:spPr>
        <p:txBody>
          <a:bodyPr/>
          <a:lstStyle/>
          <a:p>
            <a:r>
              <a:rPr lang="en-US" dirty="0" smtClean="0"/>
              <a:t>Graham’s Law of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noFill/>
          <a:ln w="76200">
            <a:solidFill>
              <a:srgbClr val="78ECFF"/>
            </a:solidFill>
          </a:ln>
        </p:spPr>
        <p:txBody>
          <a:bodyPr/>
          <a:lstStyle/>
          <a:p>
            <a:r>
              <a:rPr lang="en-US" dirty="0" smtClean="0"/>
              <a:t>The rate of effusion (diffusion) of a gas is inversely proportional to the square root of its molar mass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rate (gas A)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= 	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√molar mass B</a:t>
            </a:r>
            <a:br>
              <a:rPr lang="en-US" u="sng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rate (gas B)		 √molar mass A</a:t>
            </a:r>
          </a:p>
          <a:p>
            <a:r>
              <a:rPr lang="en-US" dirty="0" smtClean="0"/>
              <a:t>The larger the mass the slower the diffusion</a:t>
            </a:r>
          </a:p>
          <a:p>
            <a:r>
              <a:rPr lang="en-US" dirty="0" smtClean="0"/>
              <a:t>Compare the rate of effusion of Cl</a:t>
            </a:r>
            <a:r>
              <a:rPr lang="en-US" baseline="-25000" dirty="0" smtClean="0"/>
              <a:t>2</a:t>
            </a:r>
            <a:r>
              <a:rPr lang="en-US" dirty="0" smtClean="0"/>
              <a:t> to O</a:t>
            </a:r>
            <a:r>
              <a:rPr lang="en-US" baseline="-25000" dirty="0" smtClean="0"/>
              <a:t>2.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CC99"/>
            </a:solidFill>
          </a:ln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336699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What would happen to the pressure of a gas if we increased the temperature? </a:t>
            </a:r>
            <a:endParaRPr lang="en-US" dirty="0"/>
          </a:p>
          <a:p>
            <a:pPr>
              <a:buNone/>
            </a:pPr>
            <a:r>
              <a:rPr lang="en-US" dirty="0" smtClean="0"/>
              <a:t>The gas in a used aerosol can is at a pressure of 103kPa at 25°C If the can is thrown into a fire, what will the pressure be when the temperature reaches 928</a:t>
            </a:r>
            <a:r>
              <a:rPr lang="en-US" dirty="0"/>
              <a:t>°C</a:t>
            </a:r>
          </a:p>
        </p:txBody>
      </p:sp>
      <p:sp>
        <p:nvSpPr>
          <p:cNvPr id="5" name="AutoShape 2" descr="http://cdn4.explainthatstuff.com/aerosol-can-warnin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cdn4.explainthatstuff.com/aerosol-can-wa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60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736x/8c/04/99/8c0499940f2875fd6c4f04ecf32cc7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4112" y="63912"/>
            <a:ext cx="228314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04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Kinetic Molecular Theory of Gases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DAFF66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/>
                <a:cs typeface="Arial"/>
              </a:rPr>
              <a:t>Particle Size</a:t>
            </a:r>
          </a:p>
          <a:p>
            <a:pPr marL="514350" indent="-51435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rial"/>
                <a:cs typeface="Arial"/>
              </a:rPr>
              <a:t>2.  Particle Motion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rial"/>
                <a:cs typeface="Arial"/>
              </a:rPr>
              <a:t>3.  Particle Collisions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01000" cy="6019800"/>
          </a:xfr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Boyle’s Law</a:t>
            </a:r>
          </a:p>
          <a:p>
            <a:pPr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Statement</a:t>
            </a:r>
          </a:p>
          <a:p>
            <a:pPr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Relationship</a:t>
            </a:r>
            <a:b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= P</a:t>
            </a:r>
            <a:r>
              <a:rPr lang="en-US" baseline="-2500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en-US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14600"/>
            <a:ext cx="49434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336699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Charles’ Law</a:t>
            </a:r>
          </a:p>
          <a:p>
            <a:r>
              <a:rPr lang="en-US" dirty="0" smtClean="0">
                <a:latin typeface="Arial"/>
                <a:cs typeface="Arial"/>
              </a:rPr>
              <a:t>Statement</a:t>
            </a: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Relationship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u="sng" dirty="0" smtClean="0">
                <a:latin typeface="Arial"/>
                <a:cs typeface="Arial"/>
              </a:rPr>
              <a:t>V</a:t>
            </a:r>
            <a:r>
              <a:rPr lang="en-US" u="sng" baseline="-25000" dirty="0" smtClean="0">
                <a:latin typeface="Arial"/>
                <a:cs typeface="Arial"/>
              </a:rPr>
              <a:t>1</a:t>
            </a:r>
            <a:r>
              <a:rPr lang="en-US" u="sng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= </a:t>
            </a:r>
            <a:r>
              <a:rPr lang="en-US" u="sng" dirty="0" smtClean="0">
                <a:latin typeface="Arial"/>
                <a:cs typeface="Arial"/>
              </a:rPr>
              <a:t>V</a:t>
            </a:r>
            <a:r>
              <a:rPr lang="en-US" u="sng" baseline="-25000"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    T</a:t>
            </a:r>
            <a:r>
              <a:rPr lang="en-US" baseline="-25000" dirty="0" smtClean="0">
                <a:latin typeface="Arial"/>
                <a:cs typeface="Arial"/>
              </a:rPr>
              <a:t>2</a:t>
            </a:r>
            <a:endParaRPr lang="en-US" baseline="-25000" dirty="0">
              <a:latin typeface="Arial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533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9999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Gay-Lussac’s Law</a:t>
            </a:r>
          </a:p>
          <a:p>
            <a:r>
              <a:rPr lang="en-US" dirty="0" smtClean="0">
                <a:latin typeface="Arial"/>
                <a:cs typeface="Arial"/>
              </a:rPr>
              <a:t>Statement</a:t>
            </a: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Relationship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u="sng" dirty="0" smtClean="0">
                <a:latin typeface="Arial"/>
                <a:cs typeface="Arial"/>
              </a:rPr>
              <a:t>P</a:t>
            </a:r>
            <a:r>
              <a:rPr lang="en-US" u="sng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 =  </a:t>
            </a:r>
            <a:r>
              <a:rPr lang="en-US" u="sng" dirty="0" smtClean="0">
                <a:latin typeface="Arial"/>
                <a:cs typeface="Arial"/>
              </a:rPr>
              <a:t>P</a:t>
            </a:r>
            <a:r>
              <a:rPr lang="en-US" u="sng" baseline="-25000"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     T</a:t>
            </a:r>
            <a:r>
              <a:rPr lang="en-US" baseline="-25000"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>				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1200" y="1905000"/>
            <a:ext cx="416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noFill/>
          <a:ln w="76200">
            <a:solidFill>
              <a:srgbClr val="A5002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Combined Gas Law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  <a:hlinkClick r:id="rId2"/>
              </a:rPr>
              <a:t>https://phet.colorado.edu/en/simulation/gas-properties</a:t>
            </a:r>
            <a:endParaRPr lang="en-US" sz="2400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Equation:</a:t>
            </a: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u="sng" dirty="0" smtClean="0">
                <a:latin typeface="Arial"/>
                <a:cs typeface="Arial"/>
              </a:rPr>
              <a:t>P</a:t>
            </a:r>
            <a:r>
              <a:rPr lang="en-US" u="sng" baseline="-25000" dirty="0" smtClean="0">
                <a:latin typeface="Arial"/>
                <a:cs typeface="Arial"/>
              </a:rPr>
              <a:t>1</a:t>
            </a:r>
            <a:r>
              <a:rPr lang="en-US" u="sng" dirty="0" smtClean="0">
                <a:latin typeface="Arial"/>
                <a:cs typeface="Arial"/>
              </a:rPr>
              <a:t>V</a:t>
            </a:r>
            <a:r>
              <a:rPr lang="en-US" u="sng" baseline="-25000" dirty="0" smtClean="0">
                <a:latin typeface="Arial"/>
                <a:cs typeface="Arial"/>
              </a:rPr>
              <a:t>1</a:t>
            </a:r>
            <a:r>
              <a:rPr lang="en-US" u="sng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=  </a:t>
            </a:r>
            <a:r>
              <a:rPr lang="en-US" u="sng" dirty="0" smtClean="0">
                <a:latin typeface="Arial"/>
                <a:cs typeface="Arial"/>
              </a:rPr>
              <a:t>P</a:t>
            </a:r>
            <a:r>
              <a:rPr lang="en-US" u="sng" baseline="-25000" dirty="0" smtClean="0">
                <a:latin typeface="Arial"/>
                <a:cs typeface="Arial"/>
              </a:rPr>
              <a:t>2</a:t>
            </a:r>
            <a:r>
              <a:rPr lang="en-US" u="sng" dirty="0" smtClean="0">
                <a:latin typeface="Arial"/>
                <a:cs typeface="Arial"/>
              </a:rPr>
              <a:t>V</a:t>
            </a:r>
            <a:r>
              <a:rPr lang="en-US" u="sng" baseline="-25000" dirty="0" smtClean="0">
                <a:latin typeface="Arial"/>
                <a:cs typeface="Arial"/>
              </a:rPr>
              <a:t>2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            T</a:t>
            </a:r>
            <a:r>
              <a:rPr lang="en-US" baseline="-25000" dirty="0" smtClean="0">
                <a:latin typeface="Arial"/>
                <a:cs typeface="Arial"/>
              </a:rPr>
              <a:t>2</a:t>
            </a:r>
          </a:p>
          <a:p>
            <a:pPr>
              <a:buNone/>
            </a:pPr>
            <a:endParaRPr lang="en-US" baseline="-25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STP = standard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temp and pressure,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273 K and 1 </a:t>
            </a:r>
            <a:r>
              <a:rPr lang="en-US" dirty="0" err="1" smtClean="0">
                <a:latin typeface="Arial"/>
                <a:cs typeface="Arial"/>
              </a:rPr>
              <a:t>atm</a:t>
            </a: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http://www.passmyexams.co.uk/GCSE/physics/images/charles-law-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429000"/>
            <a:ext cx="4953000" cy="297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343400" y="16002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at STP</a:t>
            </a:r>
            <a:endParaRPr lang="en-US" sz="3200" dirty="0">
              <a:latin typeface="Arial"/>
              <a:cs typeface="Arial"/>
            </a:endParaRPr>
          </a:p>
          <a:p>
            <a:pPr algn="ctr"/>
            <a:r>
              <a:rPr lang="en-US" sz="3200" dirty="0">
                <a:latin typeface="Arial"/>
                <a:cs typeface="Arial"/>
              </a:rPr>
              <a:t>1 mole of gas occupies 22.4L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CC99"/>
            </a:solidFill>
          </a:ln>
        </p:spPr>
        <p:txBody>
          <a:bodyPr/>
          <a:lstStyle/>
          <a:p>
            <a:r>
              <a:rPr lang="en-US" dirty="0" smtClean="0"/>
              <a:t>Gases are CRAZY!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336699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An expandable container has a sample of 1.0</a:t>
            </a:r>
          </a:p>
          <a:p>
            <a:pPr>
              <a:buNone/>
            </a:pPr>
            <a:r>
              <a:rPr lang="en-US" dirty="0" smtClean="0"/>
              <a:t>mole of neon gas (Ne) at 627.2 mmHg and</a:t>
            </a:r>
          </a:p>
          <a:p>
            <a:pPr>
              <a:buNone/>
            </a:pPr>
            <a:r>
              <a:rPr lang="en-US" dirty="0" smtClean="0"/>
              <a:t>22.5°C. If the initial volume is </a:t>
            </a:r>
          </a:p>
          <a:p>
            <a:pPr>
              <a:buNone/>
            </a:pPr>
            <a:r>
              <a:rPr lang="en-US" dirty="0" smtClean="0"/>
              <a:t>29.4 L, what will the </a:t>
            </a:r>
          </a:p>
          <a:p>
            <a:pPr>
              <a:buNone/>
            </a:pPr>
            <a:r>
              <a:rPr lang="en-US" dirty="0" smtClean="0"/>
              <a:t>volume be at STP?</a:t>
            </a:r>
            <a:endParaRPr lang="en-US" dirty="0"/>
          </a:p>
        </p:txBody>
      </p:sp>
      <p:pic>
        <p:nvPicPr>
          <p:cNvPr id="4" name="il_fi" descr="http://t1.gstatic.com/images?q=tbn:ANd9GcTKyrs9zlOgHGUyMDz0tuAQCWaaSZgWwwZcGwnxfg0owqAb0ZsAQQ6xhEG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743200"/>
            <a:ext cx="22764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DAFF66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Pressure, Volume Relationship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953000" cy="5486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pressure and volume of a gas is measured and graphed at several temperatures.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Explain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 volume of a gas increases when the pressure decreases.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Which temperature shows the largest decrease in pressure for a 1.0 liter increase in volume? Provide evidence.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volume of a gas is 125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at 632 mmHg, what will the volume be when the pressure is increased to 784 mmHg?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PV isotherms for an ideal gas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1"/>
            <a:ext cx="3962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608</Words>
  <Application>Microsoft Macintosh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GOOD MORNING!</vt:lpstr>
      <vt:lpstr>WARM UP</vt:lpstr>
      <vt:lpstr>Kinetic Molecular Theory of Gases</vt:lpstr>
      <vt:lpstr>PowerPoint Presentation</vt:lpstr>
      <vt:lpstr>PowerPoint Presentation</vt:lpstr>
      <vt:lpstr>PowerPoint Presentation</vt:lpstr>
      <vt:lpstr>PowerPoint Presentation</vt:lpstr>
      <vt:lpstr>Gases are CRAZY!</vt:lpstr>
      <vt:lpstr>Pressure, Volume Relationship</vt:lpstr>
      <vt:lpstr>Dalton’s Law of Partial Pressures</vt:lpstr>
      <vt:lpstr>Avogadro’s Law</vt:lpstr>
      <vt:lpstr>PowerPoint Presentation</vt:lpstr>
      <vt:lpstr>What really happens to a gas  when it is cooled?</vt:lpstr>
      <vt:lpstr>Use the Ideal Gas Law</vt:lpstr>
      <vt:lpstr>GOOD MORNING!</vt:lpstr>
      <vt:lpstr>Quiz</vt:lpstr>
      <vt:lpstr>When a Gas is Collected over Water …</vt:lpstr>
      <vt:lpstr>There are 205 mL of gas  in an aluminum can at  85°C and 0.832 atm.</vt:lpstr>
      <vt:lpstr>Graham’s Law of Effusion</vt:lpstr>
    </vt:vector>
  </TitlesOfParts>
  <Company>Littleton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itsuser</dc:creator>
  <cp:lastModifiedBy>Maggie Chen</cp:lastModifiedBy>
  <cp:revision>54</cp:revision>
  <dcterms:created xsi:type="dcterms:W3CDTF">2012-01-03T20:58:11Z</dcterms:created>
  <dcterms:modified xsi:type="dcterms:W3CDTF">2016-01-13T19:32:01Z</dcterms:modified>
</cp:coreProperties>
</file>