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0" r:id="rId3"/>
    <p:sldId id="259" r:id="rId4"/>
    <p:sldId id="256" r:id="rId5"/>
    <p:sldId id="257" r:id="rId6"/>
    <p:sldId id="261" r:id="rId7"/>
    <p:sldId id="267" r:id="rId8"/>
    <p:sldId id="268" r:id="rId9"/>
    <p:sldId id="263" r:id="rId10"/>
    <p:sldId id="269" r:id="rId11"/>
    <p:sldId id="270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788" autoAdjust="0"/>
  </p:normalViewPr>
  <p:slideViewPr>
    <p:cSldViewPr snapToGrid="0" snapToObjects="1">
      <p:cViewPr varScale="1">
        <p:scale>
          <a:sx n="67" d="100"/>
          <a:sy n="67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0A48-33F5-0F45-8E8F-0182E7C56435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0DBE-4AB6-CF45-800D-2244904E1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car.edu/learn/1_3_1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</a:rPr>
              <a:t>GOOD MORNING!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9966FF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Today we will: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Turn in Unit 4 Voca</a:t>
            </a:r>
            <a:r>
              <a:rPr lang="en-US" dirty="0"/>
              <a:t>b</a:t>
            </a:r>
            <a:endParaRPr lang="en-US" dirty="0" smtClean="0">
              <a:cs typeface="+mn-cs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Keep your Layers of the Atmosphere Packet</a:t>
            </a:r>
          </a:p>
          <a:p>
            <a:pPr lvl="1">
              <a:defRPr/>
            </a:pPr>
            <a:r>
              <a:rPr lang="en-US" dirty="0" smtClean="0"/>
              <a:t>If you already turned it in, grab it from the basket</a:t>
            </a:r>
            <a:endParaRPr lang="en-US" dirty="0" smtClean="0">
              <a:cs typeface="+mn-cs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Pick up </a:t>
            </a:r>
          </a:p>
          <a:p>
            <a:pPr lvl="1">
              <a:defRPr/>
            </a:pPr>
            <a:r>
              <a:rPr lang="en-US" dirty="0" smtClean="0"/>
              <a:t>EDR</a:t>
            </a:r>
          </a:p>
          <a:p>
            <a:pPr lvl="1">
              <a:defRPr/>
            </a:pPr>
            <a:r>
              <a:rPr lang="en-US" dirty="0" smtClean="0"/>
              <a:t>Bottle Lab: Energy Transfer in Different Atmospheric Gases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Warm Up</a:t>
            </a:r>
          </a:p>
          <a:p>
            <a:pPr>
              <a:defRPr/>
            </a:pPr>
            <a:r>
              <a:rPr lang="en-US" dirty="0" smtClean="0"/>
              <a:t>Notes on Greenhouse Gases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Problem Statement Hypothesis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cs typeface="+mn-cs"/>
              </a:rPr>
              <a:t>HW: </a:t>
            </a:r>
            <a:r>
              <a:rPr lang="en-US" dirty="0" smtClean="0"/>
              <a:t>Graph &amp; Calculations of Data from Lab DUE Tues 11/3</a:t>
            </a:r>
            <a:endParaRPr lang="en-US" dirty="0" smtClean="0">
              <a:cs typeface="+mn-cs"/>
            </a:endParaRPr>
          </a:p>
        </p:txBody>
      </p:sp>
      <p:pic>
        <p:nvPicPr>
          <p:cNvPr id="13315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15" y="7032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3425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44039"/>
          </a:xfrm>
          <a:ln w="762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r>
              <a:rPr lang="en-US" sz="3600" dirty="0" smtClean="0"/>
              <a:t>Lab Group Greenhouse Gas Assignment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931"/>
            <a:ext cx="8229600" cy="4159232"/>
          </a:xfr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numCol="2"/>
          <a:lstStyle/>
          <a:p>
            <a:r>
              <a:rPr lang="en-US" dirty="0" smtClean="0"/>
              <a:t>#1 – CO</a:t>
            </a:r>
            <a:r>
              <a:rPr lang="en-US" baseline="-25000" dirty="0" smtClean="0"/>
              <a:t>2		</a:t>
            </a:r>
            <a:endParaRPr lang="en-US" dirty="0"/>
          </a:p>
          <a:p>
            <a:r>
              <a:rPr lang="en-US" dirty="0" smtClean="0"/>
              <a:t>#2 – CH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#3 –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#7 </a:t>
            </a:r>
            <a:r>
              <a:rPr lang="en-US" dirty="0"/>
              <a:t>– CO</a:t>
            </a:r>
            <a:r>
              <a:rPr lang="en-US" baseline="-25000" dirty="0"/>
              <a:t>2		</a:t>
            </a:r>
            <a:r>
              <a:rPr lang="en-US" dirty="0"/>
              <a:t>&amp;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baseline="-25000" dirty="0"/>
          </a:p>
          <a:p>
            <a:r>
              <a:rPr lang="en-US" dirty="0" smtClean="0"/>
              <a:t>#8 </a:t>
            </a:r>
            <a:r>
              <a:rPr lang="en-US" dirty="0"/>
              <a:t>– 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dirty="0" smtClean="0"/>
          </a:p>
          <a:p>
            <a:r>
              <a:rPr lang="en-US" dirty="0" smtClean="0"/>
              <a:t>#4 </a:t>
            </a:r>
            <a:r>
              <a:rPr lang="en-US" dirty="0"/>
              <a:t>– CO</a:t>
            </a:r>
            <a:r>
              <a:rPr lang="en-US" baseline="-25000" dirty="0"/>
              <a:t>2		</a:t>
            </a:r>
          </a:p>
          <a:p>
            <a:r>
              <a:rPr lang="en-US" dirty="0" smtClean="0"/>
              <a:t>#5 </a:t>
            </a:r>
            <a:r>
              <a:rPr lang="en-US" dirty="0"/>
              <a:t>– </a:t>
            </a:r>
            <a:r>
              <a:rPr lang="en-US" dirty="0" smtClean="0"/>
              <a:t>CH</a:t>
            </a:r>
            <a:r>
              <a:rPr lang="en-US" baseline="-25000" dirty="0" smtClean="0"/>
              <a:t>4 </a:t>
            </a:r>
            <a:r>
              <a:rPr lang="en-US" dirty="0" smtClean="0"/>
              <a:t>&amp;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  <a:p>
            <a:endParaRPr lang="en-US" baseline="-25000" dirty="0"/>
          </a:p>
          <a:p>
            <a:r>
              <a:rPr lang="en-US" dirty="0" smtClean="0"/>
              <a:t>#6 </a:t>
            </a:r>
            <a:r>
              <a:rPr lang="en-US" dirty="0"/>
              <a:t>–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51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</a:rPr>
              <a:t>GOOD MORNING!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9966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Today we will</a:t>
            </a:r>
            <a:r>
              <a:rPr lang="en-US" dirty="0" smtClean="0">
                <a:cs typeface="+mn-cs"/>
              </a:rPr>
              <a:t>: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Warm Up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Complete Analysis Questions for the Greenhouse Gas Bottle Lab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Turn in Lab</a:t>
            </a:r>
          </a:p>
          <a:p>
            <a:pPr>
              <a:defRPr/>
            </a:pPr>
            <a:r>
              <a:rPr lang="en-US" dirty="0" err="1" smtClean="0"/>
              <a:t>Phet</a:t>
            </a:r>
            <a:r>
              <a:rPr lang="en-US" dirty="0" smtClean="0"/>
              <a:t> Simulation Greenhouse Effect</a:t>
            </a:r>
          </a:p>
          <a:p>
            <a:pPr>
              <a:defRPr/>
            </a:pPr>
            <a:r>
              <a:rPr lang="en-US" dirty="0" smtClean="0"/>
              <a:t>Quick </a:t>
            </a:r>
            <a:r>
              <a:rPr lang="en-US" dirty="0" err="1" smtClean="0"/>
              <a:t>Kahoot</a:t>
            </a:r>
            <a:r>
              <a:rPr lang="en-US" dirty="0" smtClean="0"/>
              <a:t> Review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HW: </a:t>
            </a:r>
            <a:r>
              <a:rPr lang="en-US" dirty="0" smtClean="0"/>
              <a:t>Complete </a:t>
            </a:r>
            <a:r>
              <a:rPr lang="en-US" dirty="0" err="1" smtClean="0"/>
              <a:t>Phet</a:t>
            </a:r>
            <a:r>
              <a:rPr lang="en-US" dirty="0" smtClean="0"/>
              <a:t> Simulation Quiz Wednesday on the Atmosphere</a:t>
            </a:r>
            <a:endParaRPr lang="en-US" dirty="0" smtClean="0">
              <a:cs typeface="+mn-cs"/>
            </a:endParaRPr>
          </a:p>
        </p:txBody>
      </p:sp>
      <p:pic>
        <p:nvPicPr>
          <p:cNvPr id="13315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87" y="343187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9399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6600FF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Use the diagram below to explain how the Earth’s atmosphere traps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009999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Name 3 of the most common greenhouse gases and explain what they do.</a:t>
            </a:r>
            <a:endParaRPr lang="en-US" dirty="0"/>
          </a:p>
        </p:txBody>
      </p:sp>
      <p:pic>
        <p:nvPicPr>
          <p:cNvPr id="4" name="Picture 3" descr="http://www.foe.co.uk/imgs/greenhouse_effect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673" y="1745673"/>
            <a:ext cx="5453062" cy="22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238"/>
          </a:xfrm>
          <a:ln w="76200">
            <a:solidFill>
              <a:srgbClr val="996600"/>
            </a:solidFill>
          </a:ln>
        </p:spPr>
        <p:txBody>
          <a:bodyPr/>
          <a:lstStyle/>
          <a:p>
            <a:r>
              <a:rPr lang="en-US" dirty="0" smtClean="0"/>
              <a:t>Carbon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645"/>
            <a:ext cx="8229600" cy="5303519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How is carbon released and </a:t>
            </a:r>
          </a:p>
          <a:p>
            <a:pPr>
              <a:buNone/>
            </a:pPr>
            <a:r>
              <a:rPr lang="en-US" sz="2800" dirty="0" smtClean="0"/>
              <a:t>absorbed to / from the </a:t>
            </a:r>
          </a:p>
          <a:p>
            <a:pPr>
              <a:buNone/>
            </a:pPr>
            <a:r>
              <a:rPr lang="en-US" sz="2800" dirty="0" smtClean="0"/>
              <a:t>atmosphere?</a:t>
            </a:r>
          </a:p>
          <a:p>
            <a:pPr>
              <a:buNone/>
            </a:pPr>
            <a:r>
              <a:rPr lang="en-US" sz="2800" dirty="0" smtClean="0"/>
              <a:t>Carbon Sources – processes </a:t>
            </a:r>
          </a:p>
          <a:p>
            <a:pPr>
              <a:buNone/>
            </a:pPr>
            <a:r>
              <a:rPr lang="en-US" sz="2800" dirty="0" smtClean="0"/>
              <a:t>or structures that release </a:t>
            </a:r>
          </a:p>
          <a:p>
            <a:pPr>
              <a:buNone/>
            </a:pPr>
            <a:r>
              <a:rPr lang="en-US" sz="2800" dirty="0" smtClean="0"/>
              <a:t>carbon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Carbon Sinks – processes or</a:t>
            </a:r>
          </a:p>
          <a:p>
            <a:pPr>
              <a:buNone/>
            </a:pPr>
            <a:r>
              <a:rPr lang="en-US" sz="2800" dirty="0" smtClean="0"/>
              <a:t>features that </a:t>
            </a:r>
            <a:r>
              <a:rPr lang="en-US" sz="2800" smtClean="0"/>
              <a:t>absorb carbon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Parts per million – the amount of one molecule that is in a sample of a million molecules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il_fi" descr="http://www.cgemc-carbonoffset.com/images/carbon_cycle_NAS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510" y="1108038"/>
            <a:ext cx="4660490" cy="42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27" y="274638"/>
            <a:ext cx="8756441" cy="842502"/>
          </a:xfrm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r>
              <a:rPr lang="en-US" sz="3200" dirty="0" smtClean="0"/>
              <a:t>Use your </a:t>
            </a:r>
            <a:r>
              <a:rPr lang="en-US" sz="3200" smtClean="0"/>
              <a:t>atmosphere graph </a:t>
            </a:r>
            <a:r>
              <a:rPr lang="en-US" sz="3200" dirty="0" smtClean="0"/>
              <a:t>to answer the following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815"/>
            <a:ext cx="8229600" cy="5334711"/>
          </a:xfrm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layer of the atmosphere is the coldest? Why?</a:t>
            </a:r>
          </a:p>
          <a:p>
            <a:r>
              <a:rPr lang="en-US" dirty="0" smtClean="0"/>
              <a:t>What important molecule </a:t>
            </a:r>
            <a:br>
              <a:rPr lang="en-US" dirty="0" smtClean="0"/>
            </a:br>
            <a:r>
              <a:rPr lang="en-US" dirty="0" smtClean="0"/>
              <a:t>absorbs UV radiation in </a:t>
            </a:r>
            <a:br>
              <a:rPr lang="en-US" dirty="0" smtClean="0"/>
            </a:br>
            <a:r>
              <a:rPr lang="en-US" dirty="0" smtClean="0"/>
              <a:t>the stratosphere?</a:t>
            </a:r>
          </a:p>
          <a:p>
            <a:r>
              <a:rPr lang="en-US" dirty="0" smtClean="0"/>
              <a:t>Identify the main type </a:t>
            </a:r>
            <a:br>
              <a:rPr lang="en-US" dirty="0" smtClean="0"/>
            </a:br>
            <a:r>
              <a:rPr lang="en-US" dirty="0" smtClean="0"/>
              <a:t>of radiation(EMR) that </a:t>
            </a:r>
          </a:p>
          <a:p>
            <a:pPr>
              <a:buNone/>
            </a:pPr>
            <a:r>
              <a:rPr lang="en-US" dirty="0" smtClean="0"/>
              <a:t>	travels through the </a:t>
            </a:r>
          </a:p>
          <a:p>
            <a:pPr>
              <a:buNone/>
            </a:pPr>
            <a:r>
              <a:rPr lang="en-US" dirty="0" smtClean="0"/>
              <a:t>	atmosphere layers and </a:t>
            </a:r>
          </a:p>
          <a:p>
            <a:pPr>
              <a:buNone/>
            </a:pPr>
            <a:r>
              <a:rPr lang="en-US" dirty="0" smtClean="0"/>
              <a:t>	reaches the surface of the </a:t>
            </a:r>
          </a:p>
          <a:p>
            <a:pPr>
              <a:buNone/>
            </a:pPr>
            <a:r>
              <a:rPr lang="en-US" dirty="0" smtClean="0"/>
              <a:t>	Earth.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972" y="2310666"/>
            <a:ext cx="3523796" cy="41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340"/>
          </a:xfrm>
          <a:ln w="571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r>
              <a:rPr lang="en-US" sz="3200" dirty="0" smtClean="0"/>
              <a:t>How does EMR affect our atmosphere?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 bwMode="auto">
          <a:xfrm>
            <a:off x="3169985" y="1628760"/>
            <a:ext cx="6224487" cy="34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3200400" cy="4832093"/>
          </a:xfrm>
          <a:prstGeom prst="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51% of the electromagnetic radiation that gets through atmosphere to Earth is absorbed at the surface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This is converted to infrared (heat) and released back into the atmosphere (troposphere)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029" y="305543"/>
            <a:ext cx="7772400" cy="572893"/>
          </a:xfr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r>
              <a:rPr lang="en-US" sz="3200" dirty="0" smtClean="0"/>
              <a:t>The Greenhouse Effect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920" y="1002561"/>
            <a:ext cx="8514802" cy="5465781"/>
          </a:xfrm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The earth’s atmosphere acts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like a greenhouse.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Short-wave light passes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through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atmosphere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Long-wave light (heat)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is trapped by atmospheric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gases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039" y="1222171"/>
            <a:ext cx="3952401" cy="31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62" y="4382627"/>
            <a:ext cx="4202349" cy="22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45666" y="4611784"/>
            <a:ext cx="3855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This is what keeps our temperature just right for Earth processes that support living organisms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23"/>
            <a:ext cx="8229600" cy="649257"/>
          </a:xfrm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Greenhouse Gases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965200"/>
            <a:ext cx="8463280" cy="5609418"/>
          </a:xfr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most significant greenhouse gases are:</a:t>
            </a:r>
          </a:p>
          <a:p>
            <a:r>
              <a:rPr lang="en-US" sz="2400" dirty="0" smtClean="0"/>
              <a:t>Carbon dioxide – released from plants and </a:t>
            </a:r>
            <a:br>
              <a:rPr lang="en-US" sz="2400" dirty="0" smtClean="0"/>
            </a:br>
            <a:r>
              <a:rPr lang="en-US" sz="2400" dirty="0" smtClean="0"/>
              <a:t>animals, volcanoes, and human activities such as burning fossil fuels for transportation, factories,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/>
              <a:t>Methane – released from swamplands, </a:t>
            </a:r>
            <a:br>
              <a:rPr lang="en-US" sz="2400" dirty="0" smtClean="0"/>
            </a:br>
            <a:r>
              <a:rPr lang="en-US" sz="2400" dirty="0" smtClean="0"/>
              <a:t>raising cattle, using natural gas</a:t>
            </a:r>
          </a:p>
          <a:p>
            <a:r>
              <a:rPr lang="en-US" sz="2400" dirty="0" smtClean="0"/>
              <a:t>Water – the concentration varies but </a:t>
            </a:r>
            <a:br>
              <a:rPr lang="en-US" sz="2400" dirty="0" smtClean="0"/>
            </a:br>
            <a:r>
              <a:rPr lang="en-US" sz="2400" dirty="0" smtClean="0"/>
              <a:t>it is mostly released through </a:t>
            </a:r>
            <a:br>
              <a:rPr lang="en-US" sz="2400" dirty="0" smtClean="0"/>
            </a:br>
            <a:r>
              <a:rPr lang="en-US" sz="2400" dirty="0" smtClean="0"/>
              <a:t>evaporation. When the temperature </a:t>
            </a:r>
            <a:br>
              <a:rPr lang="en-US" sz="2400" dirty="0" smtClean="0"/>
            </a:br>
            <a:r>
              <a:rPr lang="en-US" sz="2400" dirty="0" smtClean="0"/>
              <a:t>increases, so does evaporation of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O.</a:t>
            </a:r>
          </a:p>
          <a:p>
            <a:r>
              <a:rPr lang="en-US" sz="2400" dirty="0"/>
              <a:t>Nitrous oxides – produced in soil,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released </a:t>
            </a:r>
            <a:r>
              <a:rPr lang="en-US" sz="2400" dirty="0"/>
              <a:t>by fertilizer use,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vehicle </a:t>
            </a:r>
            <a:r>
              <a:rPr lang="en-US" sz="2400" dirty="0"/>
              <a:t>and industry emissions</a:t>
            </a: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0320" y="1"/>
            <a:ext cx="2534597" cy="182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6800" y="2328862"/>
            <a:ext cx="275811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4052" y="4345288"/>
            <a:ext cx="3093543" cy="24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44039"/>
          </a:xfrm>
          <a:ln w="762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r>
              <a:rPr lang="en-US" sz="3600" dirty="0" smtClean="0"/>
              <a:t>Sources for citing statements in your hypothesis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931"/>
            <a:ext cx="8229600" cy="4159232"/>
          </a:xfr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dirty="0" smtClean="0"/>
              <a:t>UCAR website: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http://www.ucar.edu/learn/1_3_1.htm</a:t>
            </a:r>
            <a:endParaRPr lang="en-US" dirty="0" smtClean="0"/>
          </a:p>
          <a:p>
            <a:r>
              <a:rPr lang="en-US" dirty="0" smtClean="0"/>
              <a:t>Discovery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</a:rPr>
              <a:t>GOOD MORNING!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9966FF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Today we will: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Keep your Energy Transfer in Different Atmospheric Gases Lab Packet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Warm Up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Go over Problem Statement/Hypothesis</a:t>
            </a:r>
          </a:p>
          <a:p>
            <a:pPr>
              <a:defRPr/>
            </a:pPr>
            <a:r>
              <a:rPr lang="en-US" dirty="0" smtClean="0"/>
              <a:t>Procedure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Collect Data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HW: Complete Graph &amp; Calculations </a:t>
            </a:r>
            <a:endParaRPr lang="en-US" dirty="0" smtClean="0">
              <a:cs typeface="+mn-cs"/>
            </a:endParaRPr>
          </a:p>
        </p:txBody>
      </p:sp>
      <p:pic>
        <p:nvPicPr>
          <p:cNvPr id="13315" name="Picture 2" descr="Littleton High School - 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19" y="414625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8909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44039"/>
          </a:xfrm>
          <a:ln w="762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r>
              <a:rPr lang="en-US" sz="3600" dirty="0" smtClean="0"/>
              <a:t>WARM UP: Take out your lab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931"/>
            <a:ext cx="8229600" cy="4159232"/>
          </a:xfr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dirty="0" smtClean="0"/>
              <a:t>What is the Independent Variable &amp; the Dependent Variable?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greenhouse gases will we be observing?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2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6020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Investigating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640"/>
            <a:ext cx="8229600" cy="5108524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Get in your group and do the following:</a:t>
            </a:r>
          </a:p>
          <a:p>
            <a:r>
              <a:rPr lang="en-US" dirty="0" smtClean="0"/>
              <a:t>Identify the gas you will be testing along with air</a:t>
            </a:r>
          </a:p>
          <a:p>
            <a:r>
              <a:rPr lang="en-US" dirty="0" smtClean="0"/>
              <a:t>Read through the procedure and highlight important steps</a:t>
            </a:r>
          </a:p>
          <a:p>
            <a:r>
              <a:rPr lang="en-US" dirty="0" smtClean="0"/>
              <a:t>Make any changes you think are necessary in problem statement and hypothesis</a:t>
            </a:r>
          </a:p>
          <a:p>
            <a:r>
              <a:rPr lang="en-US" dirty="0" smtClean="0"/>
              <a:t>Assign roles for data collection: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Timer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Thermometer Reader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Recorder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Recorder / stabilize the </a:t>
            </a:r>
            <a:br>
              <a:rPr lang="en-US" dirty="0" smtClean="0"/>
            </a:br>
            <a:r>
              <a:rPr lang="en-US" dirty="0" smtClean="0"/>
              <a:t>bottle</a:t>
            </a:r>
          </a:p>
        </p:txBody>
      </p:sp>
      <p:pic>
        <p:nvPicPr>
          <p:cNvPr id="4" name="il_fi" descr="http://www.eia.gov/oiaf/1605/ggccebro/images/New%20Fig%20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599" y="4129548"/>
            <a:ext cx="39147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416</Words>
  <Application>Microsoft Macintosh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GOOD MORNING!</vt:lpstr>
      <vt:lpstr>Use your atmosphere graph to answer the following</vt:lpstr>
      <vt:lpstr>How does EMR affect our atmosphere?</vt:lpstr>
      <vt:lpstr>The Greenhouse Effect</vt:lpstr>
      <vt:lpstr>Greenhouse Gases</vt:lpstr>
      <vt:lpstr>Sources for citing statements in your hypothesis</vt:lpstr>
      <vt:lpstr>GOOD MORNING!</vt:lpstr>
      <vt:lpstr>WARM UP: Take out your lab</vt:lpstr>
      <vt:lpstr>Investigating Greenhouse Gases</vt:lpstr>
      <vt:lpstr>Lab Group Greenhouse Gas Assignment</vt:lpstr>
      <vt:lpstr>GOOD MORNING!</vt:lpstr>
      <vt:lpstr>Use the diagram below to explain how the Earth’s atmosphere traps heat</vt:lpstr>
      <vt:lpstr>Carbon Cycle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EMR affect our atmosphere?</dc:title>
  <dc:creator>Jonathan Mann</dc:creator>
  <cp:lastModifiedBy>Maggie Chen</cp:lastModifiedBy>
  <cp:revision>40</cp:revision>
  <dcterms:created xsi:type="dcterms:W3CDTF">2012-10-09T23:38:50Z</dcterms:created>
  <dcterms:modified xsi:type="dcterms:W3CDTF">2015-11-02T16:31:37Z</dcterms:modified>
</cp:coreProperties>
</file>