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6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7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5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8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28A2-8610-A34F-B213-7AF3D4E4FEBE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85E2-D8AD-BA44-A9BD-DA376C9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Calibri" charset="0"/>
              </a:rPr>
              <a:t>GOOD </a:t>
            </a:r>
            <a:r>
              <a:rPr lang="en-US" dirty="0" smtClean="0">
                <a:latin typeface="Calibri" charset="0"/>
              </a:rPr>
              <a:t>MORNING!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will: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Turn in </a:t>
            </a:r>
            <a:r>
              <a:rPr lang="en-US" dirty="0" smtClean="0"/>
              <a:t>Freshwater Ecosystem Lab Report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EVERYONE must turn in typed data tables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WARM </a:t>
            </a:r>
            <a:r>
              <a:rPr lang="en-US" dirty="0" smtClean="0"/>
              <a:t>UP</a:t>
            </a:r>
          </a:p>
          <a:p>
            <a:pPr>
              <a:defRPr/>
            </a:pPr>
            <a:r>
              <a:rPr lang="en-US" dirty="0" smtClean="0"/>
              <a:t>Finish Native/Exotic Species Reports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Begin Diverse Variation in Populations</a:t>
            </a:r>
          </a:p>
          <a:p>
            <a:pPr lvl="1">
              <a:defRPr/>
            </a:pPr>
            <a:r>
              <a:rPr lang="en-US" dirty="0" smtClean="0"/>
              <a:t>Notes</a:t>
            </a:r>
          </a:p>
          <a:p>
            <a:pPr lvl="1">
              <a:defRPr/>
            </a:pPr>
            <a:r>
              <a:rPr lang="en-US" dirty="0" smtClean="0"/>
              <a:t>Sunflower seed Activity</a:t>
            </a:r>
          </a:p>
          <a:p>
            <a:pPr lvl="2">
              <a:defRPr/>
            </a:pPr>
            <a:r>
              <a:rPr lang="en-US" dirty="0" smtClean="0"/>
              <a:t>Histogram Graph of Data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HW: DUE </a:t>
            </a:r>
            <a:r>
              <a:rPr lang="en-US" dirty="0" smtClean="0"/>
              <a:t>Mon 3/14 Vocab &amp; Calculations of Sunflower seed Activity</a:t>
            </a:r>
            <a:endParaRPr lang="en-US" dirty="0" smtClean="0"/>
          </a:p>
        </p:txBody>
      </p:sp>
      <p:pic>
        <p:nvPicPr>
          <p:cNvPr id="26627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7" y="2917289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381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55595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do we mean when we use the following terms?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Community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Population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Species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Individual</a:t>
            </a:r>
            <a:endParaRPr lang="en-US" dirty="0"/>
          </a:p>
          <a:p>
            <a:r>
              <a:rPr lang="en-US" dirty="0"/>
              <a:t>Look at this freshwater </a:t>
            </a:r>
            <a:r>
              <a:rPr lang="en-US" dirty="0" smtClean="0"/>
              <a:t>ecosystem </a:t>
            </a:r>
            <a:r>
              <a:rPr lang="en-US" dirty="0"/>
              <a:t>and give </a:t>
            </a:r>
            <a:r>
              <a:rPr lang="en-US" dirty="0" smtClean="0"/>
              <a:t>an </a:t>
            </a:r>
            <a:r>
              <a:rPr lang="en-US" dirty="0"/>
              <a:t>example of each of the above.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WARM UP: Changes in Ecosystems and Organisms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81" y="2893377"/>
            <a:ext cx="4282306" cy="27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mtClean="0"/>
              <a:t>3 types of biodiversity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  <a:ln w="57150">
            <a:solidFill>
              <a:srgbClr val="FF990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Biodiversity includes all organisms, </a:t>
            </a:r>
            <a:br>
              <a:rPr lang="en-US" sz="2800" dirty="0" smtClean="0"/>
            </a:br>
            <a:r>
              <a:rPr lang="en-US" sz="2800" dirty="0" smtClean="0"/>
              <a:t>species, and populations in an </a:t>
            </a:r>
            <a:br>
              <a:rPr lang="en-US" sz="2800" dirty="0" smtClean="0"/>
            </a:br>
            <a:r>
              <a:rPr lang="en-US" sz="2800" dirty="0" smtClean="0"/>
              <a:t>ecosystem.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There are three levels of biodiversity: </a:t>
            </a:r>
            <a:r>
              <a:rPr lang="en-US" sz="2800" b="1" dirty="0" smtClean="0">
                <a:solidFill>
                  <a:srgbClr val="C00000"/>
                </a:solidFill>
              </a:rPr>
              <a:t>genetic, species, and ecosystem</a:t>
            </a:r>
            <a:r>
              <a:rPr lang="en-US" sz="2800" dirty="0" smtClean="0"/>
              <a:t> diversity.</a:t>
            </a:r>
          </a:p>
          <a:p>
            <a:pPr eaLnBrk="1" hangingPunct="1"/>
            <a:r>
              <a:rPr lang="en-US" sz="2400" dirty="0" smtClean="0"/>
              <a:t>Genetic diversity refers to the different genes contained in all  individual organisms.  It occurs within a species and between species. Within a species we usually say “VARIATION”.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•   Species diversity is all the differences within and between species.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•   Ecosystem diversity is all the different habitats, biological communities, and ecological processes.</a:t>
            </a:r>
          </a:p>
        </p:txBody>
      </p:sp>
      <p:pic>
        <p:nvPicPr>
          <p:cNvPr id="4100" name="il_fi" descr="http://www.earthtimes.org/newsimage/king-penguins-genetic-diversity-macquarie-island_222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36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Which field is </a:t>
            </a:r>
            <a:r>
              <a:rPr lang="en-US" smtClean="0"/>
              <a:t>more DIVERSE? </a:t>
            </a:r>
            <a:r>
              <a:rPr lang="en-US" dirty="0" smtClean="0"/>
              <a:t>Explain.</a:t>
            </a:r>
          </a:p>
        </p:txBody>
      </p:sp>
      <p:pic>
        <p:nvPicPr>
          <p:cNvPr id="6147" name="Content Placeholder 4" descr="corn_fiel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3487738" cy="3962400"/>
          </a:xfrm>
        </p:spPr>
      </p:pic>
      <p:pic>
        <p:nvPicPr>
          <p:cNvPr id="6148" name="Content Placeholder 5" descr="Prairi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362200"/>
            <a:ext cx="4486275" cy="3006725"/>
          </a:xfrm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Corn field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4953000" y="5486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Short grass prairie</a:t>
            </a:r>
          </a:p>
        </p:txBody>
      </p:sp>
    </p:spTree>
    <p:extLst>
      <p:ext uri="{BB962C8B-B14F-4D97-AF65-F5344CB8AC3E}">
        <p14:creationId xmlns:p14="http://schemas.microsoft.com/office/powerpoint/2010/main" val="138653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  <a:ln w="76200" cmpd="sng"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Describe the Variation in the population </a:t>
            </a:r>
          </a:p>
        </p:txBody>
      </p:sp>
      <p:pic>
        <p:nvPicPr>
          <p:cNvPr id="5" name="il_fi" descr="http://readingevolution.com/images/popul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8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05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SUNFLOWER SEED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Lab Write Up</a:t>
            </a:r>
          </a:p>
          <a:p>
            <a:r>
              <a:rPr lang="en-US" dirty="0" smtClean="0"/>
              <a:t>Find a partner!</a:t>
            </a:r>
          </a:p>
          <a:p>
            <a:r>
              <a:rPr lang="en-US" dirty="0" smtClean="0"/>
              <a:t>Each person </a:t>
            </a:r>
            <a:r>
              <a:rPr lang="en-US" dirty="0" smtClean="0"/>
              <a:t>needs </a:t>
            </a:r>
            <a:r>
              <a:rPr lang="en-US" dirty="0" smtClean="0"/>
              <a:t>to measure sunflower seed </a:t>
            </a:r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50 seeds per person</a:t>
            </a:r>
            <a:endParaRPr lang="en-US" dirty="0" smtClean="0"/>
          </a:p>
          <a:p>
            <a:r>
              <a:rPr lang="en-US" dirty="0" smtClean="0"/>
              <a:t>Put data in class data table</a:t>
            </a:r>
          </a:p>
          <a:p>
            <a:r>
              <a:rPr lang="en-US" dirty="0" smtClean="0"/>
              <a:t>Everyone must construct a Histogram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7" y="2302872"/>
            <a:ext cx="4127123" cy="28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73162"/>
          </a:xfrm>
          <a:ln w="7620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Some important terms when describing quantitative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86800" cy="4449763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Mean: </a:t>
            </a:r>
          </a:p>
          <a:p>
            <a:pPr>
              <a:buNone/>
            </a:pPr>
            <a:r>
              <a:rPr lang="en-US" dirty="0" smtClean="0"/>
              <a:t>the average of all values in a sample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Mode: </a:t>
            </a:r>
          </a:p>
          <a:p>
            <a:pPr>
              <a:buNone/>
            </a:pPr>
            <a:r>
              <a:rPr lang="en-US" dirty="0" smtClean="0"/>
              <a:t>the most frequent or most common value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Median: </a:t>
            </a:r>
          </a:p>
          <a:p>
            <a:pPr>
              <a:buNone/>
            </a:pPr>
            <a:r>
              <a:rPr lang="en-US" dirty="0" smtClean="0"/>
              <a:t>the middle value when ordered small to large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Range: </a:t>
            </a:r>
          </a:p>
          <a:p>
            <a:pPr>
              <a:buNone/>
            </a:pPr>
            <a:r>
              <a:rPr lang="en-US" dirty="0" smtClean="0"/>
              <a:t>the difference between the largest value and the smallest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022"/>
            <a:ext cx="8458200" cy="1173162"/>
          </a:xfrm>
          <a:ln w="76200">
            <a:solidFill>
              <a:srgbClr val="E46C0A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CLASS DATA: Number of Shells with Different Length </a:t>
            </a:r>
            <a:br>
              <a:rPr lang="en-US" sz="2800" dirty="0" smtClean="0"/>
            </a:br>
            <a:r>
              <a:rPr lang="en-US" sz="2800" dirty="0" smtClean="0"/>
              <a:t>Write your group’s number of shells below each number.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230962"/>
              </p:ext>
            </p:extLst>
          </p:nvPr>
        </p:nvGraphicFramePr>
        <p:xfrm>
          <a:off x="183803" y="1769312"/>
          <a:ext cx="868872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730"/>
                <a:gridCol w="434630"/>
                <a:gridCol w="425266"/>
                <a:gridCol w="390862"/>
                <a:gridCol w="412247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  <a:gridCol w="445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Length mm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shells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With this length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Shells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With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82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r>
              <a:rPr lang="en-US" sz="3600" dirty="0" smtClean="0"/>
              <a:t>Making a Histogram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05400"/>
          </a:xfr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histogram is a </a:t>
            </a:r>
            <a:br>
              <a:rPr lang="en-US" dirty="0" smtClean="0"/>
            </a:br>
            <a:r>
              <a:rPr lang="en-US" dirty="0" smtClean="0"/>
              <a:t>graph showing a </a:t>
            </a:r>
            <a:br>
              <a:rPr lang="en-US" dirty="0" smtClean="0"/>
            </a:br>
            <a:r>
              <a:rPr lang="en-US" dirty="0" smtClean="0"/>
              <a:t>frequency distribution </a:t>
            </a:r>
            <a:br>
              <a:rPr lang="en-US" dirty="0" smtClean="0"/>
            </a:br>
            <a:r>
              <a:rPr lang="en-US" dirty="0" smtClean="0"/>
              <a:t>of measurements</a:t>
            </a:r>
          </a:p>
          <a:p>
            <a:r>
              <a:rPr lang="en-US" dirty="0" smtClean="0"/>
              <a:t>The Y axis shows </a:t>
            </a:r>
          </a:p>
          <a:p>
            <a:pPr>
              <a:buNone/>
            </a:pPr>
            <a:r>
              <a:rPr lang="en-US" dirty="0" smtClean="0"/>
              <a:t>	the number of times</a:t>
            </a:r>
          </a:p>
          <a:p>
            <a:pPr>
              <a:buNone/>
            </a:pPr>
            <a:r>
              <a:rPr lang="en-US" dirty="0" smtClean="0"/>
              <a:t>	(frequency) a measurement occurs</a:t>
            </a:r>
          </a:p>
          <a:p>
            <a:r>
              <a:rPr lang="en-US" dirty="0" smtClean="0"/>
              <a:t>The X axis shows values (or value ranges) for the measurement</a:t>
            </a:r>
          </a:p>
          <a:p>
            <a:r>
              <a:rPr lang="en-US" dirty="0" smtClean="0"/>
              <a:t>The data is shown as a bar graph</a:t>
            </a:r>
          </a:p>
          <a:p>
            <a:r>
              <a:rPr lang="en-US" dirty="0" smtClean="0"/>
              <a:t>Include a title that describes what is being graphed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72584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0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250</Words>
  <Application>Microsoft Macintosh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GOOD MORNING!</vt:lpstr>
      <vt:lpstr>WARM UP: Changes in Ecosystems and Organisms</vt:lpstr>
      <vt:lpstr>3 types of biodiversity</vt:lpstr>
      <vt:lpstr>Which field is more DIVERSE? Explain.</vt:lpstr>
      <vt:lpstr>Describe the Variation in the population </vt:lpstr>
      <vt:lpstr>SUNFLOWER SEED ACTIVITY</vt:lpstr>
      <vt:lpstr>Some important terms when describing quantitative data</vt:lpstr>
      <vt:lpstr>CLASS DATA: Number of Shells with Different Length  Write your group’s number of shells below each number.</vt:lpstr>
      <vt:lpstr>Making a Histogram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Maggie Chen</dc:creator>
  <cp:lastModifiedBy>Maggie Chen</cp:lastModifiedBy>
  <cp:revision>5</cp:revision>
  <dcterms:created xsi:type="dcterms:W3CDTF">2016-03-10T13:38:58Z</dcterms:created>
  <dcterms:modified xsi:type="dcterms:W3CDTF">2016-03-10T15:07:38Z</dcterms:modified>
</cp:coreProperties>
</file>