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84" r:id="rId2"/>
    <p:sldId id="285" r:id="rId3"/>
    <p:sldId id="286" r:id="rId4"/>
    <p:sldId id="287" r:id="rId5"/>
    <p:sldId id="280" r:id="rId6"/>
    <p:sldId id="282" r:id="rId7"/>
    <p:sldId id="277" r:id="rId8"/>
    <p:sldId id="289" r:id="rId9"/>
    <p:sldId id="288" r:id="rId10"/>
    <p:sldId id="290" r:id="rId11"/>
    <p:sldId id="291" r:id="rId12"/>
    <p:sldId id="29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94" r:id="rId21"/>
    <p:sldId id="281" r:id="rId22"/>
    <p:sldId id="292" r:id="rId23"/>
    <p:sldId id="271" r:id="rId24"/>
    <p:sldId id="279" r:id="rId25"/>
    <p:sldId id="278" r:id="rId26"/>
    <p:sldId id="295" r:id="rId27"/>
    <p:sldId id="283" r:id="rId28"/>
    <p:sldId id="276" r:id="rId29"/>
    <p:sldId id="275" r:id="rId30"/>
    <p:sldId id="273" r:id="rId31"/>
    <p:sldId id="27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9933FF"/>
    <a:srgbClr val="6666FF"/>
    <a:srgbClr val="99CCFF"/>
    <a:srgbClr val="FF6600"/>
    <a:srgbClr val="CC3300"/>
    <a:srgbClr val="FFFFCC"/>
    <a:srgbClr val="008080"/>
    <a:srgbClr val="996633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9" autoAdjust="0"/>
    <p:restoredTop sz="94660"/>
  </p:normalViewPr>
  <p:slideViewPr>
    <p:cSldViewPr>
      <p:cViewPr>
        <p:scale>
          <a:sx n="76" d="100"/>
          <a:sy n="76" d="100"/>
        </p:scale>
        <p:origin x="-2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75F64-AD2F-47EF-8384-5A2E10AA3766}" type="datetimeFigureOut">
              <a:rPr lang="en-US" smtClean="0"/>
              <a:pPr/>
              <a:t>9/10/15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A1709-F6A2-4277-8C84-F6FBD4D85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70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2CB0-B315-409C-B53F-99AC0AC99299}" type="datetimeFigureOut">
              <a:rPr lang="en-US" smtClean="0"/>
              <a:pPr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FA57-AE50-40ED-B1D4-5CBCFAAE28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2CB0-B315-409C-B53F-99AC0AC99299}" type="datetimeFigureOut">
              <a:rPr lang="en-US" smtClean="0"/>
              <a:pPr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FA57-AE50-40ED-B1D4-5CBCFAAE28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2CB0-B315-409C-B53F-99AC0AC99299}" type="datetimeFigureOut">
              <a:rPr lang="en-US" smtClean="0"/>
              <a:pPr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FA57-AE50-40ED-B1D4-5CBCFAAE28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2CB0-B315-409C-B53F-99AC0AC99299}" type="datetimeFigureOut">
              <a:rPr lang="en-US" smtClean="0"/>
              <a:pPr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FA57-AE50-40ED-B1D4-5CBCFAAE28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2CB0-B315-409C-B53F-99AC0AC99299}" type="datetimeFigureOut">
              <a:rPr lang="en-US" smtClean="0"/>
              <a:pPr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FA57-AE50-40ED-B1D4-5CBCFAAE28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2CB0-B315-409C-B53F-99AC0AC99299}" type="datetimeFigureOut">
              <a:rPr lang="en-US" smtClean="0"/>
              <a:pPr/>
              <a:t>9/10/15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FA57-AE50-40ED-B1D4-5CBCFAAE28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2CB0-B315-409C-B53F-99AC0AC99299}" type="datetimeFigureOut">
              <a:rPr lang="en-US" smtClean="0"/>
              <a:pPr/>
              <a:t>9/10/15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FA57-AE50-40ED-B1D4-5CBCFAAE28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2CB0-B315-409C-B53F-99AC0AC99299}" type="datetimeFigureOut">
              <a:rPr lang="en-US" smtClean="0"/>
              <a:pPr/>
              <a:t>9/10/15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FA57-AE50-40ED-B1D4-5CBCFAAE28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2CB0-B315-409C-B53F-99AC0AC99299}" type="datetimeFigureOut">
              <a:rPr lang="en-US" smtClean="0"/>
              <a:pPr/>
              <a:t>9/10/15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FA57-AE50-40ED-B1D4-5CBCFAAE28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2CB0-B315-409C-B53F-99AC0AC99299}" type="datetimeFigureOut">
              <a:rPr lang="en-US" smtClean="0"/>
              <a:pPr/>
              <a:t>9/10/15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FA57-AE50-40ED-B1D4-5CBCFAAE28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2CB0-B315-409C-B53F-99AC0AC99299}" type="datetimeFigureOut">
              <a:rPr lang="en-US" smtClean="0"/>
              <a:pPr/>
              <a:t>9/10/15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FA57-AE50-40ED-B1D4-5CBCFAAE28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C2CB0-B315-409C-B53F-99AC0AC99299}" type="datetimeFigureOut">
              <a:rPr lang="en-US" smtClean="0"/>
              <a:pPr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EFA57-AE50-40ED-B1D4-5CBCFAAE28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lscience.com/physics/what-would-happen-if-you-were-punched-superman" TargetMode="External"/><Relationship Id="rId4" Type="http://schemas.openxmlformats.org/officeDocument/2006/relationships/hyperlink" Target="http://htwins.net/scale2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pace.com/common/media/video/player.php?videoRef=b020335_sp_simhole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stro.keele.ac.uk/workx/starlife/StarpageS_26M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CCFF"/>
          </a:solidFill>
          <a:ln w="76200">
            <a:solidFill>
              <a:srgbClr val="FFCC00"/>
            </a:solidFill>
          </a:ln>
        </p:spPr>
        <p:txBody>
          <a:bodyPr/>
          <a:lstStyle/>
          <a:p>
            <a:r>
              <a:rPr lang="en-US" dirty="0" smtClean="0"/>
              <a:t>GOOD MORNING!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76200">
            <a:solidFill>
              <a:srgbClr val="9966FF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Today we will:</a:t>
            </a:r>
          </a:p>
          <a:p>
            <a:pPr>
              <a:buNone/>
            </a:pPr>
            <a:r>
              <a:rPr lang="en-US" dirty="0" smtClean="0"/>
              <a:t>Keep your Flow Maps for Thurs/Fri </a:t>
            </a:r>
          </a:p>
          <a:p>
            <a:r>
              <a:rPr lang="en-US" dirty="0" smtClean="0"/>
              <a:t>Warm Up</a:t>
            </a:r>
          </a:p>
          <a:p>
            <a:r>
              <a:rPr lang="en-US" dirty="0" smtClean="0"/>
              <a:t>Article Pre-Test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026" name="Picture 2" descr="Littleton High School - L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290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428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CCFF"/>
          </a:solidFill>
          <a:ln w="76200">
            <a:solidFill>
              <a:srgbClr val="FFCC00"/>
            </a:solidFill>
          </a:ln>
        </p:spPr>
        <p:txBody>
          <a:bodyPr/>
          <a:lstStyle/>
          <a:p>
            <a:r>
              <a:rPr lang="en-US" dirty="0" smtClean="0"/>
              <a:t>GOOD MORNING!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76200">
            <a:solidFill>
              <a:srgbClr val="9966FF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Today we will:</a:t>
            </a:r>
          </a:p>
          <a:p>
            <a:r>
              <a:rPr lang="en-US" dirty="0" smtClean="0"/>
              <a:t>Warm Up</a:t>
            </a:r>
          </a:p>
          <a:p>
            <a:r>
              <a:rPr lang="en-US" dirty="0" smtClean="0"/>
              <a:t>APA Citation of </a:t>
            </a:r>
            <a:r>
              <a:rPr lang="en-US" dirty="0" err="1" smtClean="0"/>
              <a:t>ppt</a:t>
            </a:r>
            <a:endParaRPr lang="en-US" dirty="0" smtClean="0"/>
          </a:p>
          <a:p>
            <a:r>
              <a:rPr lang="en-US" dirty="0" smtClean="0"/>
              <a:t>Life Cycle of Stars Notes</a:t>
            </a:r>
          </a:p>
          <a:p>
            <a:r>
              <a:rPr lang="en-US" dirty="0" smtClean="0"/>
              <a:t>Life Cycle of a Star Flow Map</a:t>
            </a:r>
          </a:p>
          <a:p>
            <a:r>
              <a:rPr lang="en-US" dirty="0"/>
              <a:t>Graphical Analysis of the Stars Worksheet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HW: Life Cycle of Stars into Book	</a:t>
            </a:r>
            <a:endParaRPr lang="en-US" dirty="0"/>
          </a:p>
        </p:txBody>
      </p:sp>
      <p:pic>
        <p:nvPicPr>
          <p:cNvPr id="1026" name="Picture 2" descr="Littleton High School - L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783" y="196476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091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CCFF"/>
          </a:solidFill>
          <a:ln w="76200">
            <a:solidFill>
              <a:srgbClr val="00FFFF"/>
            </a:solidFill>
          </a:ln>
        </p:spPr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76200">
            <a:solidFill>
              <a:srgbClr val="9966FF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phase of a star’s life cycle is our sun currently in?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the sun considered a red giant or a red super giant? How do you know?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will the sun become after it dies?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89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CCFF"/>
          </a:solidFill>
          <a:ln w="76200">
            <a:solidFill>
              <a:srgbClr val="00FFFF"/>
            </a:solidFill>
          </a:ln>
        </p:spPr>
        <p:txBody>
          <a:bodyPr/>
          <a:lstStyle/>
          <a:p>
            <a:r>
              <a:rPr lang="en-US" dirty="0" smtClean="0"/>
              <a:t>APA Citations: Power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76200">
            <a:solidFill>
              <a:srgbClr val="9966FF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Roberts, K. F. (1998). Federal regulations of chemicals in the environment [PowerPoint slides]. Retrieved from http://</a:t>
            </a:r>
            <a:r>
              <a:rPr lang="en-US" dirty="0" err="1"/>
              <a:t>siri.uvm.edu</a:t>
            </a:r>
            <a:r>
              <a:rPr lang="en-US" dirty="0"/>
              <a:t>/</a:t>
            </a:r>
            <a:r>
              <a:rPr lang="en-US" dirty="0" err="1"/>
              <a:t>ppt</a:t>
            </a:r>
            <a:r>
              <a:rPr lang="en-US" dirty="0"/>
              <a:t>/40hrenv/</a:t>
            </a:r>
            <a:r>
              <a:rPr lang="en-US" dirty="0" err="1"/>
              <a:t>index.html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855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FFFFCC"/>
          </a:solidFill>
          <a:ln w="57150">
            <a:solidFill>
              <a:srgbClr val="008080"/>
            </a:solidFill>
          </a:ln>
        </p:spPr>
        <p:txBody>
          <a:bodyPr/>
          <a:lstStyle/>
          <a:p>
            <a:r>
              <a:rPr lang="en-US" dirty="0" smtClean="0"/>
              <a:t>The Life Cycle of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5105400"/>
          </a:xfrm>
          <a:ln w="76200">
            <a:solidFill>
              <a:srgbClr val="996633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A </a:t>
            </a:r>
            <a:r>
              <a:rPr lang="en-US" b="1" u="sng" dirty="0" smtClean="0"/>
              <a:t>nebula</a:t>
            </a:r>
            <a:r>
              <a:rPr lang="en-US" dirty="0" smtClean="0"/>
              <a:t> is the beginning of any star.</a:t>
            </a:r>
          </a:p>
          <a:p>
            <a:pPr>
              <a:buNone/>
            </a:pPr>
            <a:r>
              <a:rPr lang="en-US" dirty="0" smtClean="0"/>
              <a:t>It is a cloud of gas and</a:t>
            </a:r>
          </a:p>
          <a:p>
            <a:pPr>
              <a:buNone/>
            </a:pPr>
            <a:r>
              <a:rPr lang="en-US" dirty="0" smtClean="0"/>
              <a:t>dust that begins to </a:t>
            </a:r>
          </a:p>
          <a:p>
            <a:pPr>
              <a:buNone/>
            </a:pPr>
            <a:r>
              <a:rPr lang="en-US" dirty="0" smtClean="0"/>
              <a:t>condense due to </a:t>
            </a:r>
            <a:r>
              <a:rPr lang="en-US" b="1" u="sng" dirty="0" smtClean="0"/>
              <a:t>gravity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Gravity is the force of</a:t>
            </a:r>
          </a:p>
          <a:p>
            <a:pPr>
              <a:buNone/>
            </a:pPr>
            <a:r>
              <a:rPr lang="en-US" dirty="0" smtClean="0"/>
              <a:t>attraction between objects</a:t>
            </a:r>
          </a:p>
          <a:p>
            <a:pPr>
              <a:buNone/>
            </a:pPr>
            <a:r>
              <a:rPr lang="en-US" dirty="0" smtClean="0"/>
              <a:t>with mass.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condense – shrink or </a:t>
            </a:r>
          </a:p>
          <a:p>
            <a:pPr>
              <a:buNone/>
            </a:pPr>
            <a:r>
              <a:rPr lang="en-US" dirty="0" smtClean="0"/>
              <a:t>contract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86000"/>
            <a:ext cx="4191000" cy="409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7772400" cy="1219200"/>
          </a:xfr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After the nebula condenses, a </a:t>
            </a:r>
            <a:r>
              <a:rPr lang="en-US" sz="3600" dirty="0" err="1" smtClean="0"/>
              <a:t>protostar</a:t>
            </a:r>
            <a:r>
              <a:rPr lang="en-US" sz="3600" dirty="0" smtClean="0"/>
              <a:t> is formed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752600"/>
            <a:ext cx="7162800" cy="4648200"/>
          </a:xfrm>
          <a:ln w="76200">
            <a:solidFill>
              <a:srgbClr val="C00000"/>
            </a:solidFill>
          </a:ln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b="1" u="sng" dirty="0" err="1" smtClean="0">
                <a:solidFill>
                  <a:schemeClr val="tx1"/>
                </a:solidFill>
              </a:rPr>
              <a:t>protostar</a:t>
            </a:r>
            <a:r>
              <a:rPr lang="en-US" dirty="0" smtClean="0">
                <a:solidFill>
                  <a:schemeClr val="tx1"/>
                </a:solidFill>
              </a:rPr>
              <a:t> forms when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nuclear fusion begins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Atoms are moving rapidly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Small atoms such as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hydrogen begin to fuse into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helium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Energy is produced as heat and light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4" descr="novac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8288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57150"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The expansion and contraction become balanced in a main sequence star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>
            <a:solidFill>
              <a:srgbClr val="FF6600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/>
              <a:t>A </a:t>
            </a:r>
            <a:r>
              <a:rPr lang="en-US" b="1" u="sng" dirty="0" smtClean="0"/>
              <a:t>main sequence star </a:t>
            </a:r>
            <a:r>
              <a:rPr lang="en-US" dirty="0" smtClean="0"/>
              <a:t>is a stable star and is the longest phase of the star life cycle.</a:t>
            </a:r>
          </a:p>
          <a:p>
            <a:pPr>
              <a:buNone/>
            </a:pPr>
            <a:r>
              <a:rPr lang="en-US" dirty="0" smtClean="0"/>
              <a:t>Contraction due to gravity and expansion due </a:t>
            </a:r>
            <a:r>
              <a:rPr lang="en-US" smtClean="0"/>
              <a:t>to fusion </a:t>
            </a:r>
            <a:r>
              <a:rPr lang="en-US" dirty="0" smtClean="0"/>
              <a:t>are balanced.</a:t>
            </a:r>
          </a:p>
          <a:p>
            <a:pPr>
              <a:buNone/>
            </a:pPr>
            <a:r>
              <a:rPr lang="en-US" dirty="0" smtClean="0"/>
              <a:t>Our sun is a</a:t>
            </a:r>
          </a:p>
          <a:p>
            <a:pPr>
              <a:buNone/>
            </a:pPr>
            <a:r>
              <a:rPr lang="en-US" dirty="0" smtClean="0"/>
              <a:t>main sequence</a:t>
            </a:r>
          </a:p>
          <a:p>
            <a:pPr>
              <a:buNone/>
            </a:pPr>
            <a:r>
              <a:rPr lang="en-US" dirty="0" smtClean="0"/>
              <a:t>star.</a:t>
            </a:r>
            <a:endParaRPr lang="en-US" dirty="0"/>
          </a:p>
        </p:txBody>
      </p:sp>
      <p:pic>
        <p:nvPicPr>
          <p:cNvPr id="4" name="Picture 5" descr="So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114800"/>
            <a:ext cx="5791200" cy="244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8153400" cy="1371600"/>
          </a:xfrm>
          <a:ln w="57150">
            <a:solidFill>
              <a:srgbClr val="CC33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Eventually energy production increases and expansion is greater than </a:t>
            </a:r>
            <a:br>
              <a:rPr lang="en-US" sz="3600" dirty="0" smtClean="0"/>
            </a:br>
            <a:r>
              <a:rPr lang="en-US" sz="3600" dirty="0" smtClean="0"/>
              <a:t>contraction.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133600"/>
            <a:ext cx="8305800" cy="4343400"/>
          </a:xfrm>
          <a:ln w="57150">
            <a:solidFill>
              <a:srgbClr val="FF6600"/>
            </a:solidFill>
          </a:ln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b="1" u="sng" dirty="0" smtClean="0">
                <a:solidFill>
                  <a:schemeClr val="tx1"/>
                </a:solidFill>
              </a:rPr>
              <a:t>red giant </a:t>
            </a:r>
            <a:r>
              <a:rPr lang="en-US" dirty="0" smtClean="0">
                <a:solidFill>
                  <a:schemeClr val="tx1"/>
                </a:solidFill>
              </a:rPr>
              <a:t>is formed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when heavier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elements (such as C, N, O)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form due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to fusion.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il_fi" descr="http://www.optcorp.com/images2/articles/full-676px-Sun_red_giant.sv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990600"/>
            <a:ext cx="4038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www.nightsky.ie/wp-content/uploads/2010/01/betelgeuse_sun-7616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962400"/>
            <a:ext cx="4114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mass</a:t>
            </a:r>
            <a:r>
              <a:rPr lang="en-US" dirty="0" smtClean="0"/>
              <a:t> of the star determines the phase after the </a:t>
            </a:r>
            <a:r>
              <a:rPr lang="en-US" smtClean="0"/>
              <a:t>red giant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057400"/>
            <a:ext cx="7848600" cy="3581400"/>
          </a:xfrm>
          <a:ln w="762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A low mass star becomes a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white dwarf: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fusion slows down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temp is still high due to density</a:t>
            </a:r>
          </a:p>
          <a:p>
            <a:pPr lvl="8" algn="l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When fusion stops a 	black dwarf forms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905000"/>
            <a:ext cx="3068638" cy="226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114800"/>
            <a:ext cx="3661832" cy="246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371600"/>
          </a:xfrm>
          <a:ln w="5715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A large mass star can become a neutron star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981200"/>
            <a:ext cx="7543800" cy="3962400"/>
          </a:xfrm>
          <a:ln w="5715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A nova (giant explosion) occurs and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the outer layers are blown away.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The core becomes a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neutron star and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fusion produces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iron (Fe).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962400"/>
            <a:ext cx="383242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96-2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1176" y="1066800"/>
            <a:ext cx="229282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A large mass star can become a black hole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5334000"/>
          </a:xfrm>
          <a:ln w="57150">
            <a:solidFill>
              <a:srgbClr val="9933FF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A super nova occurs when the outer layers of a massive star explode sending heavy elements into space. </a:t>
            </a:r>
          </a:p>
          <a:p>
            <a:pPr>
              <a:buNone/>
            </a:pPr>
            <a:r>
              <a:rPr lang="en-US" dirty="0" smtClean="0"/>
              <a:t>The resulting neutron star</a:t>
            </a:r>
          </a:p>
          <a:p>
            <a:pPr>
              <a:buNone/>
            </a:pPr>
            <a:r>
              <a:rPr lang="en-US" dirty="0" smtClean="0"/>
              <a:t>becomes a black hole.</a:t>
            </a:r>
          </a:p>
          <a:p>
            <a:pPr>
              <a:buNone/>
            </a:pPr>
            <a:r>
              <a:rPr lang="en-US" dirty="0" smtClean="0"/>
              <a:t>A black hole is so dense that </a:t>
            </a:r>
          </a:p>
          <a:p>
            <a:pPr>
              <a:buNone/>
            </a:pPr>
            <a:r>
              <a:rPr lang="en-US" dirty="0" smtClean="0"/>
              <a:t>both light and matter are</a:t>
            </a:r>
          </a:p>
          <a:p>
            <a:pPr>
              <a:buNone/>
            </a:pPr>
            <a:r>
              <a:rPr lang="en-US" dirty="0" smtClean="0"/>
              <a:t>pulled in.</a:t>
            </a:r>
          </a:p>
          <a:p>
            <a:pPr>
              <a:buNone/>
            </a:pPr>
            <a:r>
              <a:rPr lang="en-US" dirty="0" smtClean="0"/>
              <a:t>A black hole is at the center of</a:t>
            </a:r>
          </a:p>
          <a:p>
            <a:pPr>
              <a:buNone/>
            </a:pPr>
            <a:r>
              <a:rPr lang="en-US" dirty="0" smtClean="0"/>
              <a:t>every galaxy.</a:t>
            </a:r>
            <a:endParaRPr lang="en-US" dirty="0"/>
          </a:p>
        </p:txBody>
      </p:sp>
      <p:pic>
        <p:nvPicPr>
          <p:cNvPr id="4" name="Picture 5" descr="EggNeb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2466" y="2514600"/>
            <a:ext cx="369153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6743"/>
          </a:xfrm>
          <a:ln w="76200">
            <a:solidFill>
              <a:srgbClr val="9966FF"/>
            </a:solidFill>
          </a:ln>
        </p:spPr>
        <p:txBody>
          <a:bodyPr/>
          <a:lstStyle/>
          <a:p>
            <a:pPr algn="l"/>
            <a:r>
              <a:rPr lang="en-US" dirty="0" smtClean="0"/>
              <a:t>     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7858"/>
            <a:ext cx="8229600" cy="4828306"/>
          </a:xfrm>
          <a:ln w="76200">
            <a:solidFill>
              <a:srgbClr val="FFCC00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how fusion is </a:t>
            </a:r>
          </a:p>
          <a:p>
            <a:pPr marL="274320" indent="-514350">
              <a:buNone/>
            </a:pPr>
            <a:r>
              <a:rPr lang="en-US" dirty="0" smtClean="0"/>
              <a:t>important in forming stars and </a:t>
            </a:r>
          </a:p>
          <a:p>
            <a:pPr marL="274320" indent="-514350">
              <a:buNone/>
            </a:pPr>
            <a:r>
              <a:rPr lang="en-US" dirty="0" smtClean="0"/>
              <a:t>write the equation.</a:t>
            </a:r>
          </a:p>
          <a:p>
            <a:pPr marL="274320" indent="-514350">
              <a:buNone/>
            </a:pPr>
            <a:endParaRPr lang="en-US" dirty="0"/>
          </a:p>
          <a:p>
            <a:pPr marL="274320" indent="-514350">
              <a:buNone/>
            </a:pPr>
            <a:endParaRPr lang="en-US" dirty="0" smtClean="0"/>
          </a:p>
          <a:p>
            <a:pPr marL="274320" indent="-514350">
              <a:buNone/>
            </a:pPr>
            <a:endParaRPr lang="en-US" dirty="0" smtClean="0"/>
          </a:p>
          <a:p>
            <a:pPr marL="274320" indent="-514350">
              <a:buAutoNum type="arabicPeriod" startAt="2"/>
            </a:pPr>
            <a:r>
              <a:rPr lang="en-US" dirty="0" smtClean="0"/>
              <a:t>Explain how gravity is </a:t>
            </a:r>
          </a:p>
          <a:p>
            <a:pPr marL="274320" indent="-514350">
              <a:buNone/>
            </a:pPr>
            <a:r>
              <a:rPr lang="en-US" dirty="0" smtClean="0"/>
              <a:t>important in forming a star.</a:t>
            </a:r>
          </a:p>
        </p:txBody>
      </p:sp>
      <p:pic>
        <p:nvPicPr>
          <p:cNvPr id="4" name="Picture 3" descr="http://3.bp.blogspot.com/-rFCbAmFM-y0/T7E94FQnzPI/AAAAAAAAAQg/RDJjlCmrof0/s1600/star-cycl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438399"/>
            <a:ext cx="4336027" cy="305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2598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52400"/>
            <a:ext cx="5791200" cy="64008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2431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ln w="76200">
            <a:solidFill>
              <a:srgbClr val="99CCFF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Is there Evidence???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4983163"/>
          </a:xfrm>
          <a:ln w="76200">
            <a:solidFill>
              <a:srgbClr val="6666FF"/>
            </a:solidFill>
          </a:ln>
        </p:spPr>
        <p:txBody>
          <a:bodyPr/>
          <a:lstStyle/>
          <a:p>
            <a:r>
              <a:rPr lang="en-US" dirty="0" smtClean="0"/>
              <a:t>Describe evidence scientists have for the theory that our universe began with a Big Bang.</a:t>
            </a:r>
          </a:p>
          <a:p>
            <a:r>
              <a:rPr lang="en-US" dirty="0" smtClean="0"/>
              <a:t>Describe the evidence scientists have that our universe is expanding.</a:t>
            </a:r>
          </a:p>
          <a:p>
            <a:r>
              <a:rPr lang="en-US" dirty="0" smtClean="0"/>
              <a:t>Describe the evidence </a:t>
            </a:r>
          </a:p>
          <a:p>
            <a:pPr>
              <a:buNone/>
            </a:pPr>
            <a:r>
              <a:rPr lang="en-US" dirty="0" smtClean="0"/>
              <a:t>scientists have that stars </a:t>
            </a:r>
          </a:p>
          <a:p>
            <a:pPr>
              <a:buNone/>
            </a:pPr>
            <a:r>
              <a:rPr lang="en-US" dirty="0" smtClean="0"/>
              <a:t>go through different phases.</a:t>
            </a:r>
            <a:endParaRPr lang="en-US" dirty="0"/>
          </a:p>
        </p:txBody>
      </p:sp>
      <p:pic>
        <p:nvPicPr>
          <p:cNvPr id="4" name="Picture 3" descr="Hubble Diagra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276600"/>
            <a:ext cx="3657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CCFF"/>
          </a:solidFill>
          <a:ln w="76200">
            <a:solidFill>
              <a:srgbClr val="FFCC00"/>
            </a:solidFill>
          </a:ln>
        </p:spPr>
        <p:txBody>
          <a:bodyPr/>
          <a:lstStyle/>
          <a:p>
            <a:r>
              <a:rPr lang="en-US" dirty="0" smtClean="0"/>
              <a:t>GOOD MORNING!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76200">
            <a:solidFill>
              <a:srgbClr val="9966FF"/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Today we will:</a:t>
            </a:r>
          </a:p>
          <a:p>
            <a:r>
              <a:rPr lang="en-US" dirty="0" smtClean="0"/>
              <a:t>Warm Up</a:t>
            </a:r>
          </a:p>
          <a:p>
            <a:r>
              <a:rPr lang="en-US" dirty="0" smtClean="0"/>
              <a:t>Review Key </a:t>
            </a:r>
            <a:r>
              <a:rPr lang="en-US" dirty="0" smtClean="0"/>
              <a:t>Concepts</a:t>
            </a:r>
          </a:p>
          <a:p>
            <a:r>
              <a:rPr lang="en-US" dirty="0" smtClean="0"/>
              <a:t>Test Review</a:t>
            </a:r>
            <a:endParaRPr lang="en-US" dirty="0" smtClean="0"/>
          </a:p>
          <a:p>
            <a:r>
              <a:rPr lang="en-US" dirty="0" err="1" smtClean="0"/>
              <a:t>Kahoot</a:t>
            </a:r>
            <a:r>
              <a:rPr lang="en-US" dirty="0" smtClean="0"/>
              <a:t> </a:t>
            </a:r>
            <a:r>
              <a:rPr lang="en-US" dirty="0" smtClean="0"/>
              <a:t>Review</a:t>
            </a:r>
          </a:p>
          <a:p>
            <a:r>
              <a:rPr lang="en-US" dirty="0" smtClean="0"/>
              <a:t>Work on Hist. of Universe Books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HW: Test Review &amp; Finish 1</a:t>
            </a:r>
            <a:r>
              <a:rPr lang="en-US" baseline="30000" dirty="0" smtClean="0"/>
              <a:t>st</a:t>
            </a:r>
            <a:r>
              <a:rPr lang="en-US" dirty="0" smtClean="0"/>
              <a:t> part of Book (Big Bang, Formation of Galaxies, Stars, Solar System)	</a:t>
            </a:r>
            <a:endParaRPr lang="en-US" dirty="0"/>
          </a:p>
        </p:txBody>
      </p:sp>
      <p:pic>
        <p:nvPicPr>
          <p:cNvPr id="1026" name="Picture 2" descr="Littleton High School - L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290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62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10026"/>
            <a:ext cx="2209800" cy="553997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indent="-342900">
              <a:buAutoNum type="arabicPeriod"/>
            </a:pPr>
            <a:r>
              <a:rPr lang="en-US" sz="2400" dirty="0" smtClean="0"/>
              <a:t>Which stars on </a:t>
            </a:r>
            <a:r>
              <a:rPr lang="en-US" sz="2400" dirty="0" smtClean="0"/>
              <a:t>the diagram </a:t>
            </a:r>
            <a:r>
              <a:rPr lang="en-US" sz="2400" dirty="0" smtClean="0"/>
              <a:t>are the hottest?</a:t>
            </a:r>
          </a:p>
          <a:p>
            <a:pPr indent="-342900">
              <a:buAutoNum type="arabicPeriod"/>
            </a:pPr>
            <a:r>
              <a:rPr lang="en-US" sz="2400" dirty="0" smtClean="0"/>
              <a:t>Name 2 stars that are VERY bright.</a:t>
            </a:r>
          </a:p>
          <a:p>
            <a:pPr indent="-342900">
              <a:buAutoNum type="arabicPeriod"/>
            </a:pPr>
            <a:r>
              <a:rPr lang="en-US" sz="2400" dirty="0" smtClean="0"/>
              <a:t>What is the approximate temp of the sun?</a:t>
            </a:r>
          </a:p>
          <a:p>
            <a:pPr indent="-342900">
              <a:buAutoNum type="arabicPeriod"/>
            </a:pPr>
            <a:r>
              <a:rPr lang="en-US" sz="2400" dirty="0" smtClean="0"/>
              <a:t>How many times brighter is Betelgeuse than our sun?</a:t>
            </a: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52400"/>
            <a:ext cx="5791200" cy="64008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7749"/>
          </a:xfrm>
          <a:solidFill>
            <a:srgbClr val="F2B548"/>
          </a:solidFill>
          <a:ln w="762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Formation of Solar System and Moon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43012"/>
            <a:ext cx="8480323" cy="5388157"/>
          </a:xfrm>
          <a:ln w="762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Gravity pulls in clumps of dust and gas and as the mass and density of the clump increases the temperature increases </a:t>
            </a:r>
          </a:p>
          <a:p>
            <a:r>
              <a:rPr lang="en-US" dirty="0" smtClean="0"/>
              <a:t>Nuclear fusion in this large mass releases an enormous amount of energy – THE SUN forms</a:t>
            </a:r>
          </a:p>
          <a:p>
            <a:r>
              <a:rPr lang="en-US" dirty="0" smtClean="0"/>
              <a:t>Smaller clumps of dust and gas become planets and moons</a:t>
            </a:r>
          </a:p>
          <a:p>
            <a:r>
              <a:rPr lang="en-US" dirty="0" smtClean="0"/>
              <a:t>The gravity exerted by </a:t>
            </a:r>
            <a:br>
              <a:rPr lang="en-US" dirty="0" smtClean="0"/>
            </a:br>
            <a:r>
              <a:rPr lang="en-US" dirty="0" smtClean="0"/>
              <a:t>the sun keeps the planets </a:t>
            </a:r>
            <a:br>
              <a:rPr lang="en-US" dirty="0" smtClean="0"/>
            </a:br>
            <a:r>
              <a:rPr lang="en-US" dirty="0" smtClean="0"/>
              <a:t>in orbit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tp://planetfacts.org/wp-content/uploads/2010/03/solarsystem-8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7406" y="4562857"/>
            <a:ext cx="3716594" cy="229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5736"/>
          </a:xfrm>
          <a:ln w="76200">
            <a:solidFill>
              <a:srgbClr val="FFC000"/>
            </a:solidFill>
          </a:ln>
        </p:spPr>
        <p:txBody>
          <a:bodyPr/>
          <a:lstStyle/>
          <a:p>
            <a:r>
              <a:rPr lang="en-US" dirty="0" smtClean="0"/>
              <a:t>Elements in the Solar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  <a:ln w="76200">
            <a:solidFill>
              <a:srgbClr val="80008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Fusion at the end of a star’s life cycle produces heavier elements such as iron and other heavy metals</a:t>
            </a:r>
          </a:p>
          <a:p>
            <a:r>
              <a:rPr lang="en-US" sz="3600" dirty="0" smtClean="0"/>
              <a:t>A super nova blasts </a:t>
            </a:r>
            <a:br>
              <a:rPr lang="en-US" sz="3600" dirty="0" smtClean="0"/>
            </a:br>
            <a:r>
              <a:rPr lang="en-US" sz="3600" dirty="0" smtClean="0"/>
              <a:t>these elements into </a:t>
            </a:r>
            <a:br>
              <a:rPr lang="en-US" sz="3600" dirty="0" smtClean="0"/>
            </a:br>
            <a:r>
              <a:rPr lang="en-US" sz="3600" dirty="0" smtClean="0"/>
              <a:t>space</a:t>
            </a:r>
          </a:p>
          <a:p>
            <a:r>
              <a:rPr lang="en-US" sz="3600" dirty="0" smtClean="0"/>
              <a:t>These elements make</a:t>
            </a:r>
            <a:br>
              <a:rPr lang="en-US" sz="3600" dirty="0" smtClean="0"/>
            </a:br>
            <a:r>
              <a:rPr lang="en-US" sz="3600" dirty="0" smtClean="0"/>
              <a:t>up everything in our </a:t>
            </a:r>
          </a:p>
          <a:p>
            <a:pPr>
              <a:buNone/>
            </a:pPr>
            <a:r>
              <a:rPr lang="en-US" sz="3600" dirty="0" smtClean="0"/>
              <a:t>	solar system including US!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Photo: The Cygnus Loop Supernov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9305" y="2819400"/>
            <a:ext cx="3644695" cy="371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CCFF"/>
          </a:solidFill>
          <a:ln w="76200">
            <a:solidFill>
              <a:srgbClr val="00FFFF"/>
            </a:solidFill>
          </a:ln>
        </p:spPr>
        <p:txBody>
          <a:bodyPr/>
          <a:lstStyle/>
          <a:p>
            <a:r>
              <a:rPr lang="en-US" dirty="0" smtClean="0"/>
              <a:t>TEST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76200">
            <a:solidFill>
              <a:srgbClr val="9966FF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You will have 30 min to begin your Test Review</a:t>
            </a:r>
          </a:p>
          <a:p>
            <a:r>
              <a:rPr lang="en-US" dirty="0" smtClean="0"/>
              <a:t>Once 30 min is up, we will grab </a:t>
            </a:r>
            <a:r>
              <a:rPr lang="en-US" dirty="0" err="1" smtClean="0"/>
              <a:t>Chromebooks</a:t>
            </a:r>
            <a:r>
              <a:rPr lang="en-US" dirty="0" smtClean="0"/>
              <a:t> for the </a:t>
            </a:r>
            <a:r>
              <a:rPr lang="en-US" dirty="0" err="1" smtClean="0"/>
              <a:t>Kahoot</a:t>
            </a:r>
            <a:r>
              <a:rPr lang="en-US" dirty="0" smtClean="0"/>
              <a:t> Review Game!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709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Formation of Stars and Solar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9485"/>
          </a:xfrm>
          <a:ln w="762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buNone/>
            </a:pPr>
            <a:r>
              <a:rPr lang="en-US" dirty="0" smtClean="0"/>
              <a:t>Describe what happens to atoms in each of the following processes AND state whether the process occurs in the core of a star or the core of the Earth:</a:t>
            </a:r>
          </a:p>
          <a:p>
            <a:r>
              <a:rPr lang="en-US" dirty="0" smtClean="0"/>
              <a:t>	Fission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	Fusion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How is energy produced in the processes above?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723" y="3356111"/>
            <a:ext cx="3421466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ln w="76200">
            <a:solidFill>
              <a:srgbClr val="FFC000"/>
            </a:solidFill>
          </a:ln>
        </p:spPr>
        <p:txBody>
          <a:bodyPr/>
          <a:lstStyle/>
          <a:p>
            <a:pPr algn="l"/>
            <a:r>
              <a:rPr lang="en-US" dirty="0" smtClean="0"/>
              <a:t>The Big Ideas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4953000"/>
          </a:xfrm>
          <a:ln w="76200"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Explain how the fusion </a:t>
            </a:r>
          </a:p>
          <a:p>
            <a:pPr>
              <a:buNone/>
            </a:pPr>
            <a:r>
              <a:rPr lang="en-US" dirty="0" smtClean="0"/>
              <a:t>reaction in a young star is </a:t>
            </a:r>
          </a:p>
          <a:p>
            <a:pPr>
              <a:buNone/>
            </a:pPr>
            <a:r>
              <a:rPr lang="en-US" dirty="0" smtClean="0"/>
              <a:t>different than the fusion </a:t>
            </a:r>
          </a:p>
          <a:p>
            <a:pPr>
              <a:buNone/>
            </a:pPr>
            <a:r>
              <a:rPr lang="en-US" dirty="0" smtClean="0"/>
              <a:t>reaction in an old star.</a:t>
            </a:r>
          </a:p>
          <a:p>
            <a:pPr>
              <a:buNone/>
            </a:pPr>
            <a:r>
              <a:rPr lang="en-US" dirty="0" smtClean="0"/>
              <a:t>And, how does this affect </a:t>
            </a:r>
          </a:p>
          <a:p>
            <a:pPr>
              <a:buNone/>
            </a:pPr>
            <a:r>
              <a:rPr lang="en-US" dirty="0" smtClean="0"/>
              <a:t>star size?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Why should we call the “history of the universe”</a:t>
            </a:r>
          </a:p>
          <a:p>
            <a:pPr>
              <a:buNone/>
            </a:pPr>
            <a:r>
              <a:rPr lang="en-US" dirty="0" smtClean="0"/>
              <a:t>the “recycling of the universe”?</a:t>
            </a:r>
          </a:p>
          <a:p>
            <a:pPr>
              <a:buNone/>
            </a:pPr>
            <a:r>
              <a:rPr lang="en-US" dirty="0" smtClean="0"/>
              <a:t>What is recycled?</a:t>
            </a:r>
            <a:endParaRPr lang="en-US" dirty="0"/>
          </a:p>
        </p:txBody>
      </p:sp>
      <p:pic>
        <p:nvPicPr>
          <p:cNvPr id="5" name="il_fi" descr="http://lh3.ggpht.com/-kgh9YH0Asjc/Tn4nn-WpHjI/AAAAAAAAANY/ND7nuQeH780/einsteins%25255B3%25255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2400"/>
            <a:ext cx="4343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ln w="76200"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Quick Book Check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>
            <a:solidFill>
              <a:schemeClr val="bg2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Are the following complete in your book?</a:t>
            </a:r>
          </a:p>
          <a:p>
            <a:r>
              <a:rPr lang="en-US" dirty="0" smtClean="0"/>
              <a:t>Information explaining Big Bang and formation of matter/elements, Formation of Galaxies, Formation of Stars, Formation of Solar System</a:t>
            </a:r>
          </a:p>
          <a:p>
            <a:r>
              <a:rPr lang="en-US" dirty="0" smtClean="0"/>
              <a:t>Scientific evidence</a:t>
            </a:r>
          </a:p>
          <a:p>
            <a:r>
              <a:rPr lang="en-US" dirty="0" smtClean="0"/>
              <a:t>Illustrations, diagrams, </a:t>
            </a:r>
            <a:br>
              <a:rPr lang="en-US" dirty="0" smtClean="0"/>
            </a:br>
            <a:r>
              <a:rPr lang="en-US" dirty="0" smtClean="0"/>
              <a:t>charts</a:t>
            </a:r>
          </a:p>
          <a:p>
            <a:r>
              <a:rPr lang="en-US" dirty="0" smtClean="0"/>
              <a:t>Vocabulary</a:t>
            </a:r>
          </a:p>
          <a:p>
            <a:r>
              <a:rPr lang="en-US" dirty="0" smtClean="0"/>
              <a:t>Sources</a:t>
            </a:r>
            <a:endParaRPr lang="en-US" dirty="0"/>
          </a:p>
        </p:txBody>
      </p:sp>
      <p:pic>
        <p:nvPicPr>
          <p:cNvPr id="4" name="il_fi" descr="http://upload.wikimedia.org/wikipedia/commons/thumb/5/52/Hubble2005-01-barred-spiral-galaxy-NGC1300.jpg/300px-Hubble2005-01-barred-spiral-galaxy-NGC13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581400"/>
            <a:ext cx="40767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FFFFCC"/>
          </a:solidFill>
          <a:ln w="57150">
            <a:solidFill>
              <a:srgbClr val="008080"/>
            </a:solidFill>
          </a:ln>
        </p:spPr>
        <p:txBody>
          <a:bodyPr/>
          <a:lstStyle/>
          <a:p>
            <a:r>
              <a:rPr lang="en-US" dirty="0" smtClean="0"/>
              <a:t>Article Pre-Test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5105400"/>
          </a:xfrm>
          <a:ln w="76200">
            <a:solidFill>
              <a:srgbClr val="996633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You are not going to be given a grade for this pre-test. However, we will be reading other articles throughout the</a:t>
            </a:r>
          </a:p>
          <a:p>
            <a:pPr>
              <a:buNone/>
            </a:pPr>
            <a:r>
              <a:rPr lang="en-US" dirty="0" smtClean="0"/>
              <a:t>Year that WILL be graded.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86000"/>
            <a:ext cx="4191000" cy="409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7115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Energy and Size 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of the Universe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Energy in Stars and Superman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http://www.iflscience.com/physics/what-would-happen-if-you-were-punched-superman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hlinkClick r:id="rId2"/>
            </a:endParaRP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Scale of universe:</a:t>
            </a:r>
          </a:p>
          <a:p>
            <a:r>
              <a:rPr lang="en-US" dirty="0" smtClean="0">
                <a:hlinkClick r:id="rId4"/>
              </a:rPr>
              <a:t>http://htwins.net/scale2/Size of universe video: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site for life cycle of 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http://www.astro.keele.ac.uk/workx/starlife/StarpageS_26M.html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CCFF"/>
          </a:solidFill>
          <a:ln w="76200">
            <a:solidFill>
              <a:srgbClr val="FFCC00"/>
            </a:solidFill>
          </a:ln>
        </p:spPr>
        <p:txBody>
          <a:bodyPr/>
          <a:lstStyle/>
          <a:p>
            <a:r>
              <a:rPr lang="en-US" dirty="0" smtClean="0"/>
              <a:t>GOOD MORNING!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76200">
            <a:solidFill>
              <a:srgbClr val="9966FF"/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Today we will:</a:t>
            </a:r>
          </a:p>
          <a:p>
            <a:pPr>
              <a:buNone/>
            </a:pPr>
            <a:r>
              <a:rPr lang="en-US" dirty="0" smtClean="0"/>
              <a:t>Turn in your Flow Map of Formation of Stars</a:t>
            </a:r>
          </a:p>
          <a:p>
            <a:r>
              <a:rPr lang="en-US" dirty="0" smtClean="0"/>
              <a:t>Warm Up</a:t>
            </a:r>
          </a:p>
          <a:p>
            <a:r>
              <a:rPr lang="en-US" dirty="0" smtClean="0"/>
              <a:t>Short video clip</a:t>
            </a:r>
          </a:p>
          <a:p>
            <a:r>
              <a:rPr lang="en-US" dirty="0" smtClean="0"/>
              <a:t>Discovery Ed Reading Guide</a:t>
            </a:r>
          </a:p>
          <a:p>
            <a:pPr lvl="1"/>
            <a:r>
              <a:rPr lang="en-US" dirty="0" smtClean="0"/>
              <a:t>Formation of Stars</a:t>
            </a:r>
          </a:p>
          <a:p>
            <a:r>
              <a:rPr lang="en-US" dirty="0" smtClean="0"/>
              <a:t>Book Check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HW: Work on your History of the Universe Book	</a:t>
            </a:r>
            <a:endParaRPr lang="en-US" dirty="0"/>
          </a:p>
        </p:txBody>
      </p:sp>
      <p:pic>
        <p:nvPicPr>
          <p:cNvPr id="1026" name="Picture 2" descr="Littleton High School - L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290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57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6743"/>
          </a:xfrm>
          <a:ln w="76200">
            <a:solidFill>
              <a:srgbClr val="9966FF"/>
            </a:solidFill>
          </a:ln>
        </p:spPr>
        <p:txBody>
          <a:bodyPr/>
          <a:lstStyle/>
          <a:p>
            <a:pPr algn="l"/>
            <a:r>
              <a:rPr lang="en-US" dirty="0" smtClean="0"/>
              <a:t>WARM UP: 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7858"/>
            <a:ext cx="4953000" cy="5102942"/>
          </a:xfrm>
          <a:ln w="76200">
            <a:solidFill>
              <a:srgbClr val="FFCC00"/>
            </a:solidFill>
          </a:ln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How do scientists know that galaxies &amp; stars are moving away from us? 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3. The sun converts 4,000,000 tons of mass into energy each second. Convert this mass into kilograms. 1 ton = 2,000 </a:t>
            </a:r>
            <a:r>
              <a:rPr lang="en-US" dirty="0" err="1" smtClean="0"/>
              <a:t>lb</a:t>
            </a:r>
            <a:r>
              <a:rPr lang="en-US" dirty="0" smtClean="0"/>
              <a:t> and 2.2lb = 1kg</a:t>
            </a:r>
          </a:p>
        </p:txBody>
      </p:sp>
      <p:pic>
        <p:nvPicPr>
          <p:cNvPr id="4" name="Picture 3" descr="http://3.bp.blogspot.com/-rFCbAmFM-y0/T7E94FQnzPI/AAAAAAAAAQg/RDJjlCmrof0/s1600/star-cycl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5170" y="2514600"/>
            <a:ext cx="3226430" cy="236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782762"/>
          </a:xfrm>
          <a:ln w="38100">
            <a:solidFill>
              <a:srgbClr val="6666FF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How do scientists know </a:t>
            </a:r>
            <a:br>
              <a:rPr lang="en-US" sz="3200" dirty="0" smtClean="0"/>
            </a:br>
            <a:r>
              <a:rPr lang="en-US" sz="3200" dirty="0" smtClean="0"/>
              <a:t>galaxies are moving away </a:t>
            </a:r>
            <a:br>
              <a:rPr lang="en-US" sz="3200" dirty="0" smtClean="0"/>
            </a:br>
            <a:r>
              <a:rPr lang="en-US" sz="3200" dirty="0" smtClean="0"/>
              <a:t>from us?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458200" cy="4191000"/>
          </a:xfrm>
          <a:ln w="38100">
            <a:solidFill>
              <a:srgbClr val="9933FF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/>
              <a:t>Doppler Effect: </a:t>
            </a:r>
          </a:p>
          <a:p>
            <a:pPr>
              <a:buNone/>
            </a:pPr>
            <a:r>
              <a:rPr lang="en-US" dirty="0" smtClean="0"/>
              <a:t>Light waves from a source moving away from us stretch out (RED SHIFT)</a:t>
            </a:r>
          </a:p>
          <a:p>
            <a:pPr>
              <a:buNone/>
            </a:pPr>
            <a:r>
              <a:rPr lang="en-US" dirty="0" smtClean="0"/>
              <a:t>Light waves from a source moving toward us squeeze together (BLUE SHIFT)</a:t>
            </a:r>
          </a:p>
          <a:p>
            <a:pPr>
              <a:buNone/>
            </a:pPr>
            <a:r>
              <a:rPr lang="en-US" dirty="0" smtClean="0"/>
              <a:t>When observing other galaxies </a:t>
            </a:r>
          </a:p>
          <a:p>
            <a:pPr>
              <a:buNone/>
            </a:pPr>
            <a:r>
              <a:rPr lang="en-US" dirty="0" smtClean="0"/>
              <a:t>scientists see a red shift.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tp://a-levelphysicstutor.com/images/waves/dopp-redshift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048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astronomyforbeginners.com/images/diagrams/dopplershift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105401"/>
            <a:ext cx="3581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8108"/>
          </a:xfrm>
          <a:ln w="76200" cap="flat" cmpd="sng" algn="ctr">
            <a:solidFill>
              <a:srgbClr val="D3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How do stars and galaxies form?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1092"/>
            <a:ext cx="8229600" cy="5005072"/>
          </a:xfrm>
          <a:ln w="76200" cap="flat" cmpd="sng" algn="ctr">
            <a:solidFill>
              <a:srgbClr val="7400EB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normAutofit fontScale="77500" lnSpcReduction="20000"/>
          </a:bodyPr>
          <a:lstStyle/>
          <a:p>
            <a:r>
              <a:rPr lang="en-US" sz="4100" dirty="0" smtClean="0"/>
              <a:t>The atoms in dense clumps of gas began to collide</a:t>
            </a:r>
          </a:p>
          <a:p>
            <a:r>
              <a:rPr lang="en-US" sz="4100" dirty="0" smtClean="0"/>
              <a:t>Energy is released in these collisions which causes the clumps of gas to cool and condense further</a:t>
            </a:r>
          </a:p>
          <a:p>
            <a:r>
              <a:rPr lang="en-US" sz="4100" dirty="0" smtClean="0"/>
              <a:t>Clumps of gas collide and fusion begins a star’s life</a:t>
            </a:r>
          </a:p>
          <a:p>
            <a:r>
              <a:rPr lang="en-US" sz="4100" dirty="0" smtClean="0"/>
              <a:t>Galaxies form due</a:t>
            </a:r>
            <a:br>
              <a:rPr lang="en-US" sz="4100" dirty="0" smtClean="0"/>
            </a:br>
            <a:r>
              <a:rPr lang="en-US" sz="4100" dirty="0" smtClean="0"/>
              <a:t>to the attraction</a:t>
            </a:r>
          </a:p>
          <a:p>
            <a:pPr>
              <a:buNone/>
            </a:pPr>
            <a:r>
              <a:rPr lang="en-US" sz="4100" dirty="0" smtClean="0"/>
              <a:t>	from black holes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b="14474"/>
          <a:stretch>
            <a:fillRect/>
          </a:stretch>
        </p:blipFill>
        <p:spPr bwMode="auto">
          <a:xfrm>
            <a:off x="4343400" y="3733800"/>
            <a:ext cx="4800600" cy="292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CCFF"/>
          </a:solidFill>
          <a:ln w="76200">
            <a:solidFill>
              <a:srgbClr val="00FFFF"/>
            </a:solidFill>
          </a:ln>
        </p:spPr>
        <p:txBody>
          <a:bodyPr/>
          <a:lstStyle/>
          <a:p>
            <a:r>
              <a:rPr lang="en-US" dirty="0" smtClean="0"/>
              <a:t>FLOW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76200">
            <a:solidFill>
              <a:srgbClr val="9966FF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249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CCFF"/>
          </a:solidFill>
          <a:ln w="76200">
            <a:solidFill>
              <a:srgbClr val="00FFFF"/>
            </a:solidFill>
          </a:ln>
        </p:spPr>
        <p:txBody>
          <a:bodyPr/>
          <a:lstStyle/>
          <a:p>
            <a:r>
              <a:rPr lang="en-US" dirty="0" smtClean="0"/>
              <a:t>Discovery Ed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76200">
            <a:solidFill>
              <a:srgbClr val="9966FF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After you grab your numbered </a:t>
            </a:r>
            <a:r>
              <a:rPr lang="en-US" dirty="0" err="1" smtClean="0"/>
              <a:t>chromebook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Log onto Discovery 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Open the Universe </a:t>
            </a:r>
            <a:r>
              <a:rPr lang="en-US" dirty="0" err="1" smtClean="0"/>
              <a:t>Techbook</a:t>
            </a:r>
            <a:endParaRPr lang="en-US" dirty="0" smtClean="0"/>
          </a:p>
          <a:p>
            <a:pPr marL="914400" lvl="1" indent="-514350"/>
            <a:r>
              <a:rPr lang="en-US" dirty="0" smtClean="0"/>
              <a:t>Instructions are on your sheet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 may work at lab tables</a:t>
            </a:r>
          </a:p>
          <a:p>
            <a:pPr marL="914400" lvl="1" indent="-514350"/>
            <a:r>
              <a:rPr lang="en-US" dirty="0" smtClean="0"/>
              <a:t>All work must be in your own words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56958" y="2514600"/>
            <a:ext cx="1948841" cy="1631216"/>
          </a:xfrm>
          <a:prstGeom prst="rect">
            <a:avLst/>
          </a:prstGeom>
          <a:noFill/>
          <a:ln w="381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Be ready to show Ms. Chen your History of the Universe Book </a:t>
            </a:r>
            <a:r>
              <a:rPr lang="en-US" sz="2000" dirty="0" smtClean="0">
                <a:sym typeface="Wingdings" panose="05000000000000000000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4055966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1162</Words>
  <Application>Microsoft Macintosh PowerPoint</Application>
  <PresentationFormat>On-screen Show (4:3)</PresentationFormat>
  <Paragraphs>192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GOOD MORNING!</vt:lpstr>
      <vt:lpstr>     WARM UP</vt:lpstr>
      <vt:lpstr>Article Pre-Test</vt:lpstr>
      <vt:lpstr>GOOD MORNING!</vt:lpstr>
      <vt:lpstr>WARM UP: REVIEW </vt:lpstr>
      <vt:lpstr>How do scientists know  galaxies are moving away  from us?</vt:lpstr>
      <vt:lpstr>How do stars and galaxies form?</vt:lpstr>
      <vt:lpstr>FLOW MAP</vt:lpstr>
      <vt:lpstr>Discovery Ed Activity</vt:lpstr>
      <vt:lpstr>GOOD MORNING!</vt:lpstr>
      <vt:lpstr>WARM UP</vt:lpstr>
      <vt:lpstr>APA Citations: Power Points</vt:lpstr>
      <vt:lpstr>The Life Cycle of Stars</vt:lpstr>
      <vt:lpstr>After the nebula condenses, a protostar is formed</vt:lpstr>
      <vt:lpstr>The expansion and contraction become balanced in a main sequence star</vt:lpstr>
      <vt:lpstr>Eventually energy production increases and expansion is greater than  contraction.</vt:lpstr>
      <vt:lpstr>The mass of the star determines the phase after the red giant</vt:lpstr>
      <vt:lpstr>A large mass star can become a neutron star</vt:lpstr>
      <vt:lpstr>A large mass star can become a black hole</vt:lpstr>
      <vt:lpstr>PowerPoint Presentation</vt:lpstr>
      <vt:lpstr>Is there Evidence???</vt:lpstr>
      <vt:lpstr>GOOD MORNING!</vt:lpstr>
      <vt:lpstr>PowerPoint Presentation</vt:lpstr>
      <vt:lpstr>Formation of Solar System and Moon</vt:lpstr>
      <vt:lpstr>Elements in the Solar System</vt:lpstr>
      <vt:lpstr>TEST REVIEW</vt:lpstr>
      <vt:lpstr>Formation of Stars and Solar System</vt:lpstr>
      <vt:lpstr>The Big Ideas …</vt:lpstr>
      <vt:lpstr>Quick Book Check …</vt:lpstr>
      <vt:lpstr>Energy and Size of the Universe</vt:lpstr>
      <vt:lpstr>Good site for life cycle of star</vt:lpstr>
    </vt:vector>
  </TitlesOfParts>
  <Company>Littleton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Emission spectrum</dc:title>
  <dc:creator>itsuser</dc:creator>
  <cp:lastModifiedBy>Maggie Chen</cp:lastModifiedBy>
  <cp:revision>89</cp:revision>
  <dcterms:created xsi:type="dcterms:W3CDTF">2012-08-29T23:55:59Z</dcterms:created>
  <dcterms:modified xsi:type="dcterms:W3CDTF">2015-09-10T14:18:17Z</dcterms:modified>
</cp:coreProperties>
</file>