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1" r:id="rId4"/>
    <p:sldId id="272" r:id="rId5"/>
    <p:sldId id="273" r:id="rId6"/>
    <p:sldId id="274" r:id="rId7"/>
    <p:sldId id="257" r:id="rId8"/>
    <p:sldId id="258" r:id="rId9"/>
    <p:sldId id="259" r:id="rId10"/>
    <p:sldId id="260" r:id="rId11"/>
    <p:sldId id="261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6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79" autoAdjust="0"/>
  </p:normalViewPr>
  <p:slideViewPr>
    <p:cSldViewPr>
      <p:cViewPr>
        <p:scale>
          <a:sx n="59" d="100"/>
          <a:sy n="59" d="100"/>
        </p:scale>
        <p:origin x="-1448" y="-4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EAF7-A852-48B6-B8CB-EB53FF92797B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E9DC-E611-4867-A160-707A52EBA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0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EAF7-A852-48B6-B8CB-EB53FF92797B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E9DC-E611-4867-A160-707A52EBA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1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EAF7-A852-48B6-B8CB-EB53FF92797B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E9DC-E611-4867-A160-707A52EBA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9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EAF7-A852-48B6-B8CB-EB53FF92797B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E9DC-E611-4867-A160-707A52EBA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2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EAF7-A852-48B6-B8CB-EB53FF92797B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E9DC-E611-4867-A160-707A52EBA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3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EAF7-A852-48B6-B8CB-EB53FF92797B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E9DC-E611-4867-A160-707A52EBA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3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EAF7-A852-48B6-B8CB-EB53FF92797B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E9DC-E611-4867-A160-707A52EBA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4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EAF7-A852-48B6-B8CB-EB53FF92797B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E9DC-E611-4867-A160-707A52EBA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5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EAF7-A852-48B6-B8CB-EB53FF92797B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E9DC-E611-4867-A160-707A52EBA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1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EAF7-A852-48B6-B8CB-EB53FF92797B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E9DC-E611-4867-A160-707A52EBA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7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EAF7-A852-48B6-B8CB-EB53FF92797B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E9DC-E611-4867-A160-707A52EBA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5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8EAF7-A852-48B6-B8CB-EB53FF92797B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4E9DC-E611-4867-A160-707A52EBA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6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4" Type="http://schemas.openxmlformats.org/officeDocument/2006/relationships/image" Target="../media/image50.jpeg"/><Relationship Id="rId5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Relationship Id="rId3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gif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Compound Microscope and Images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Cells and Freshwater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766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Hydra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3657600" cy="2743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048000"/>
            <a:ext cx="4552486" cy="357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6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Volvox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1511738"/>
            <a:ext cx="6266877" cy="3593662"/>
          </a:xfrm>
        </p:spPr>
      </p:pic>
    </p:spTree>
    <p:extLst>
      <p:ext uri="{BB962C8B-B14F-4D97-AF65-F5344CB8AC3E}">
        <p14:creationId xmlns:p14="http://schemas.microsoft.com/office/powerpoint/2010/main" val="315259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Euglena</a:t>
            </a:r>
            <a:endParaRPr lang="en-US" dirty="0"/>
          </a:p>
        </p:txBody>
      </p:sp>
      <p:pic>
        <p:nvPicPr>
          <p:cNvPr id="4" name="Content Placeholder 3" descr="eu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3581400"/>
            <a:ext cx="3534659" cy="2647583"/>
          </a:xfrm>
        </p:spPr>
      </p:pic>
      <p:pic>
        <p:nvPicPr>
          <p:cNvPr id="5" name="Picture 4" descr="eugle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295399"/>
            <a:ext cx="3194020" cy="2934677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1371600"/>
            <a:ext cx="2466975" cy="1847850"/>
          </a:xfrm>
          <a:prstGeom prst="rect">
            <a:avLst/>
          </a:prstGeom>
        </p:spPr>
      </p:pic>
      <p:pic>
        <p:nvPicPr>
          <p:cNvPr id="7" name="Picture 6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4648200"/>
            <a:ext cx="2390359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5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Daphnia</a:t>
            </a:r>
            <a:endParaRPr lang="en-US" dirty="0"/>
          </a:p>
        </p:txBody>
      </p:sp>
      <p:pic>
        <p:nvPicPr>
          <p:cNvPr id="4" name="Content Placeholder 3" descr="Daphnia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3067050" cy="1999717"/>
          </a:xfrm>
        </p:spPr>
      </p:pic>
      <p:pic>
        <p:nvPicPr>
          <p:cNvPr id="5" name="Picture 4" descr="Daphnia with young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219200"/>
            <a:ext cx="4485029" cy="3130550"/>
          </a:xfrm>
          <a:prstGeom prst="rect">
            <a:avLst/>
          </a:prstGeom>
        </p:spPr>
      </p:pic>
      <p:pic>
        <p:nvPicPr>
          <p:cNvPr id="6" name="Picture 5" descr="daphn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429000"/>
            <a:ext cx="2466975" cy="1847850"/>
          </a:xfrm>
          <a:prstGeom prst="rect">
            <a:avLst/>
          </a:prstGeom>
        </p:spPr>
      </p:pic>
      <p:pic>
        <p:nvPicPr>
          <p:cNvPr id="7" name="Picture 6" descr="Daphni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4114800"/>
            <a:ext cx="3810000" cy="2486025"/>
          </a:xfrm>
          <a:prstGeom prst="rect">
            <a:avLst/>
          </a:prstGeom>
        </p:spPr>
      </p:pic>
      <p:pic>
        <p:nvPicPr>
          <p:cNvPr id="8" name="Picture 7" descr="hqdefaul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0" y="4419600"/>
            <a:ext cx="259080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dirty="0" smtClean="0"/>
              <a:t>Freshwater Snail</a:t>
            </a:r>
            <a:endParaRPr lang="en-US" dirty="0"/>
          </a:p>
        </p:txBody>
      </p:sp>
      <p:pic>
        <p:nvPicPr>
          <p:cNvPr id="5" name="Picture 4" descr="803118e3cb5d6473413cab7273f5f1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914400"/>
            <a:ext cx="3736099" cy="2667000"/>
          </a:xfrm>
          <a:prstGeom prst="rect">
            <a:avLst/>
          </a:prstGeom>
        </p:spPr>
      </p:pic>
      <p:pic>
        <p:nvPicPr>
          <p:cNvPr id="6" name="Picture 5" descr="Physa_acuta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295400"/>
            <a:ext cx="2235017" cy="2057400"/>
          </a:xfrm>
          <a:prstGeom prst="rect">
            <a:avLst/>
          </a:prstGeom>
        </p:spPr>
      </p:pic>
      <p:pic>
        <p:nvPicPr>
          <p:cNvPr id="8" name="Picture 7" descr="freshwater-aquatic-snail-AWIN083006-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657600"/>
            <a:ext cx="4286250" cy="2867025"/>
          </a:xfrm>
          <a:prstGeom prst="rect">
            <a:avLst/>
          </a:prstGeom>
        </p:spPr>
      </p:pic>
      <p:pic>
        <p:nvPicPr>
          <p:cNvPr id="9" name="Picture 8" descr="snail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39624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err="1" smtClean="0"/>
              <a:t>Planaria</a:t>
            </a:r>
            <a:endParaRPr lang="en-US" dirty="0"/>
          </a:p>
        </p:txBody>
      </p:sp>
      <p:pic>
        <p:nvPicPr>
          <p:cNvPr id="4" name="Content Placeholder 3" descr="10256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3810000" cy="2324100"/>
          </a:xfrm>
        </p:spPr>
      </p:pic>
      <p:pic>
        <p:nvPicPr>
          <p:cNvPr id="5" name="Picture 4" descr="planaria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581400"/>
            <a:ext cx="3886200" cy="2913464"/>
          </a:xfrm>
          <a:prstGeom prst="rect">
            <a:avLst/>
          </a:prstGeom>
        </p:spPr>
      </p:pic>
      <p:pic>
        <p:nvPicPr>
          <p:cNvPr id="6" name="Picture 5" descr="planarian-morphology-copyright-ernie-cooper-2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914400"/>
            <a:ext cx="36074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Cabomba</a:t>
            </a:r>
            <a:endParaRPr lang="en-US" dirty="0"/>
          </a:p>
        </p:txBody>
      </p:sp>
      <p:pic>
        <p:nvPicPr>
          <p:cNvPr id="4" name="Content Placeholder 3" descr="948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447800"/>
            <a:ext cx="2209800" cy="2209800"/>
          </a:xfrm>
        </p:spPr>
      </p:pic>
      <p:pic>
        <p:nvPicPr>
          <p:cNvPr id="5" name="Picture 4" descr="cabomba-aquat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066800"/>
            <a:ext cx="2857500" cy="28575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4114800"/>
            <a:ext cx="2552700" cy="1790700"/>
          </a:xfrm>
          <a:prstGeom prst="rect">
            <a:avLst/>
          </a:prstGeom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4114800"/>
            <a:ext cx="3077408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err="1" smtClean="0"/>
              <a:t>Salvania</a:t>
            </a:r>
            <a:endParaRPr lang="en-US" dirty="0"/>
          </a:p>
        </p:txBody>
      </p:sp>
      <p:pic>
        <p:nvPicPr>
          <p:cNvPr id="4" name="Content Placeholder 3" descr="salvinia_natan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838200"/>
            <a:ext cx="4272764" cy="2974912"/>
          </a:xfrm>
        </p:spPr>
      </p:pic>
      <p:pic>
        <p:nvPicPr>
          <p:cNvPr id="5" name="Picture 4" descr="salvani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038600"/>
            <a:ext cx="3473293" cy="2676144"/>
          </a:xfrm>
          <a:prstGeom prst="rect">
            <a:avLst/>
          </a:prstGeom>
        </p:spPr>
      </p:pic>
      <p:pic>
        <p:nvPicPr>
          <p:cNvPr id="6" name="Picture 5" descr="salvani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4038600"/>
            <a:ext cx="3505200" cy="2691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Spirogyra Algae</a:t>
            </a:r>
            <a:endParaRPr lang="en-US" dirty="0"/>
          </a:p>
        </p:txBody>
      </p:sp>
      <p:pic>
        <p:nvPicPr>
          <p:cNvPr id="4" name="Content Placeholder 3" descr="download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447800"/>
            <a:ext cx="2324100" cy="1971675"/>
          </a:xfrm>
        </p:spPr>
      </p:pic>
      <p:pic>
        <p:nvPicPr>
          <p:cNvPr id="5" name="Picture 4" descr="spirogy22-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143000"/>
            <a:ext cx="4145845" cy="3298757"/>
          </a:xfrm>
          <a:prstGeom prst="rect">
            <a:avLst/>
          </a:prstGeom>
        </p:spPr>
      </p:pic>
      <p:pic>
        <p:nvPicPr>
          <p:cNvPr id="6" name="Picture 5" descr="spirogyra-green-alga_35726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495800"/>
            <a:ext cx="4286250" cy="2186862"/>
          </a:xfrm>
          <a:prstGeom prst="rect">
            <a:avLst/>
          </a:prstGeom>
        </p:spPr>
      </p:pic>
      <p:pic>
        <p:nvPicPr>
          <p:cNvPr id="7" name="Picture 6" descr="tom-adams-strands-of-the-green-algae-spirogyra-with-chloroplas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3657600"/>
            <a:ext cx="3471862" cy="2605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Duckweed</a:t>
            </a:r>
            <a:endParaRPr lang="en-US" dirty="0"/>
          </a:p>
        </p:txBody>
      </p:sp>
      <p:pic>
        <p:nvPicPr>
          <p:cNvPr id="4" name="Content Placeholder 3" descr="download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838200"/>
            <a:ext cx="3153659" cy="2362200"/>
          </a:xfrm>
        </p:spPr>
      </p:pic>
      <p:pic>
        <p:nvPicPr>
          <p:cNvPr id="5" name="Picture 4" descr="duckweed_we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914400"/>
            <a:ext cx="2510603" cy="2262204"/>
          </a:xfrm>
          <a:prstGeom prst="rect">
            <a:avLst/>
          </a:prstGeom>
        </p:spPr>
      </p:pic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810000"/>
            <a:ext cx="2466975" cy="1847850"/>
          </a:xfrm>
          <a:prstGeom prst="rect">
            <a:avLst/>
          </a:prstGeom>
        </p:spPr>
      </p:pic>
      <p:pic>
        <p:nvPicPr>
          <p:cNvPr id="7" name="Picture 6" descr="GoldBowlDuckweedAquarium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3352800"/>
            <a:ext cx="3886200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Compound Microscope</a:t>
            </a:r>
            <a:endParaRPr lang="en-US" dirty="0"/>
          </a:p>
        </p:txBody>
      </p:sp>
      <p:pic>
        <p:nvPicPr>
          <p:cNvPr id="4" name="Content Placeholder 3" descr="MICRO-labele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442540"/>
            <a:ext cx="5225242" cy="4882059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latin typeface="Calibri" charset="0"/>
              </a:rPr>
              <a:t>GOOD </a:t>
            </a:r>
            <a:r>
              <a:rPr lang="en-US" dirty="0" smtClean="0">
                <a:latin typeface="Calibri" charset="0"/>
              </a:rPr>
              <a:t>MORNING!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>
            <a:solidFill>
              <a:srgbClr val="9966FF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cs typeface="+mn-cs"/>
              </a:rPr>
              <a:t>Today we will: </a:t>
            </a:r>
          </a:p>
          <a:p>
            <a:pPr marL="0" indent="0">
              <a:buNone/>
              <a:defRPr/>
            </a:pPr>
            <a:r>
              <a:rPr lang="en-US" dirty="0" smtClean="0"/>
              <a:t>Turn in Kingdoms of Organisms Checklist</a:t>
            </a:r>
          </a:p>
          <a:p>
            <a:pPr>
              <a:defRPr/>
            </a:pPr>
            <a:r>
              <a:rPr lang="en-US" dirty="0" smtClean="0"/>
              <a:t>WARM UP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Organism Sketches</a:t>
            </a:r>
          </a:p>
          <a:p>
            <a:pPr lvl="1">
              <a:defRPr/>
            </a:pPr>
            <a:r>
              <a:rPr lang="en-US" dirty="0" smtClean="0"/>
              <a:t>Honors/Extra Credit: Field of View</a:t>
            </a:r>
          </a:p>
          <a:p>
            <a:pPr lvl="1">
              <a:defRPr/>
            </a:pPr>
            <a:r>
              <a:rPr lang="en-US" dirty="0" smtClean="0"/>
              <a:t>MUST COMPLETE: all organisms TODAY</a:t>
            </a:r>
          </a:p>
          <a:p>
            <a:pPr>
              <a:defRPr/>
            </a:pPr>
            <a:r>
              <a:rPr lang="en-US" dirty="0" err="1" smtClean="0">
                <a:cs typeface="+mn-cs"/>
              </a:rPr>
              <a:t>Kahoot</a:t>
            </a:r>
            <a:r>
              <a:rPr lang="en-US" dirty="0" smtClean="0">
                <a:cs typeface="+mn-cs"/>
              </a:rPr>
              <a:t> Review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/>
              <a:t>HW: </a:t>
            </a:r>
          </a:p>
          <a:p>
            <a:pPr lvl="1">
              <a:defRPr/>
            </a:pPr>
            <a:r>
              <a:rPr lang="en-US" dirty="0" smtClean="0"/>
              <a:t>Work on Test Review Packet</a:t>
            </a:r>
          </a:p>
        </p:txBody>
      </p:sp>
      <p:pic>
        <p:nvPicPr>
          <p:cNvPr id="26627" name="Picture 2" descr="Littleton High School - L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450" y="20764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17314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 cmpd="sng">
            <a:solidFill>
              <a:srgbClr val="008000"/>
            </a:solidFill>
          </a:ln>
        </p:spPr>
        <p:txBody>
          <a:bodyPr/>
          <a:lstStyle/>
          <a:p>
            <a:r>
              <a:rPr lang="en-US" dirty="0" smtClean="0"/>
              <a:t>WARM UP: Identify the organism!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171" y="1600200"/>
            <a:ext cx="8469697" cy="5029044"/>
          </a:xfrm>
          <a:ln w="76200" cmpd="sng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Name its kingdom</a:t>
            </a:r>
          </a:p>
          <a:p>
            <a:r>
              <a:rPr lang="en-US" sz="3200" dirty="0" smtClean="0"/>
              <a:t>State how energy is obtained</a:t>
            </a:r>
          </a:p>
          <a:p>
            <a:r>
              <a:rPr lang="en-US" sz="3200" dirty="0" smtClean="0"/>
              <a:t>How does the organism move? </a:t>
            </a:r>
            <a:endParaRPr lang="en-US" sz="3200" dirty="0"/>
          </a:p>
        </p:txBody>
      </p:sp>
      <p:pic>
        <p:nvPicPr>
          <p:cNvPr id="4" name="Picture 3" descr="http://plantphys.info/organismal/lechtml/images/eugle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775" y="4079833"/>
            <a:ext cx="3109598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visualphotos.com/photo/1x8466689/euglena_gracilis_2Z6613.jpg"/>
          <p:cNvPicPr/>
          <p:nvPr/>
        </p:nvPicPr>
        <p:blipFill>
          <a:blip r:embed="rId3" cstate="print"/>
          <a:srcRect l="2615" t="10841" b="4646"/>
          <a:stretch>
            <a:fillRect/>
          </a:stretch>
        </p:blipFill>
        <p:spPr bwMode="auto">
          <a:xfrm>
            <a:off x="4573003" y="3727373"/>
            <a:ext cx="38195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071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latin typeface="Calibri" charset="0"/>
              </a:rPr>
              <a:t>GOOD </a:t>
            </a:r>
            <a:r>
              <a:rPr lang="en-US" dirty="0" smtClean="0">
                <a:latin typeface="Calibri" charset="0"/>
              </a:rPr>
              <a:t>MORNING!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>
            <a:solidFill>
              <a:srgbClr val="9966FF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cs typeface="+mn-cs"/>
              </a:rPr>
              <a:t>Today we will: </a:t>
            </a:r>
          </a:p>
          <a:p>
            <a:pPr>
              <a:defRPr/>
            </a:pPr>
            <a:r>
              <a:rPr lang="en-US" dirty="0" smtClean="0"/>
              <a:t>WARM </a:t>
            </a:r>
            <a:r>
              <a:rPr lang="en-US" dirty="0" smtClean="0"/>
              <a:t>UP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Organism Sketches</a:t>
            </a:r>
          </a:p>
          <a:p>
            <a:pPr lvl="1">
              <a:defRPr/>
            </a:pPr>
            <a:r>
              <a:rPr lang="en-US" dirty="0" smtClean="0"/>
              <a:t>Honors/Extra Credit: Field of View</a:t>
            </a:r>
          </a:p>
          <a:p>
            <a:pPr lvl="1">
              <a:defRPr/>
            </a:pPr>
            <a:r>
              <a:rPr lang="en-US" dirty="0" smtClean="0"/>
              <a:t>MUST COMPLETE: all organisms </a:t>
            </a:r>
            <a:r>
              <a:rPr lang="en-US" dirty="0" smtClean="0"/>
              <a:t>TODAY</a:t>
            </a:r>
          </a:p>
          <a:p>
            <a:pPr lvl="1">
              <a:defRPr/>
            </a:pPr>
            <a:r>
              <a:rPr lang="en-US" b="1" dirty="0" smtClean="0"/>
              <a:t>8:10 microscopes/lab table CLEAN</a:t>
            </a:r>
            <a:endParaRPr lang="en-US" b="1" dirty="0" smtClean="0"/>
          </a:p>
          <a:p>
            <a:pPr>
              <a:defRPr/>
            </a:pPr>
            <a:r>
              <a:rPr lang="en-US" dirty="0" err="1" smtClean="0">
                <a:cs typeface="+mn-cs"/>
              </a:rPr>
              <a:t>Kahoot</a:t>
            </a:r>
            <a:r>
              <a:rPr lang="en-US" dirty="0" smtClean="0">
                <a:cs typeface="+mn-cs"/>
              </a:rPr>
              <a:t> Review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/>
              <a:t>HW: </a:t>
            </a:r>
          </a:p>
          <a:p>
            <a:pPr lvl="1">
              <a:defRPr/>
            </a:pPr>
            <a:r>
              <a:rPr lang="en-US" dirty="0" smtClean="0"/>
              <a:t>Work on Test Review Packet</a:t>
            </a:r>
          </a:p>
        </p:txBody>
      </p:sp>
      <p:pic>
        <p:nvPicPr>
          <p:cNvPr id="26627" name="Picture 2" descr="Littleton High School - L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450" y="20764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68710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 cmpd="sng"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/>
              <a:t>WARM UP: Identify the organism!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171" y="1600200"/>
            <a:ext cx="8469697" cy="5029044"/>
          </a:xfrm>
          <a:ln w="76200" cmpd="sng"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Name its kingdom</a:t>
            </a:r>
          </a:p>
          <a:p>
            <a:r>
              <a:rPr lang="en-US" sz="3200" dirty="0" smtClean="0"/>
              <a:t>State how energy is obtained</a:t>
            </a:r>
          </a:p>
          <a:p>
            <a:r>
              <a:rPr lang="en-US" sz="3200" dirty="0" smtClean="0"/>
              <a:t>What type of habitat can this </a:t>
            </a:r>
          </a:p>
          <a:p>
            <a:pPr marL="0" indent="0">
              <a:buNone/>
            </a:pPr>
            <a:r>
              <a:rPr lang="en-US" sz="3200" dirty="0" smtClean="0"/>
              <a:t>organism be found in? </a:t>
            </a:r>
            <a:endParaRPr lang="en-US" sz="32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05200"/>
            <a:ext cx="36576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114800"/>
            <a:ext cx="2819400" cy="221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8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latin typeface="Calibri" charset="0"/>
              </a:rPr>
              <a:t>GOOD </a:t>
            </a:r>
            <a:r>
              <a:rPr lang="en-US" dirty="0" smtClean="0">
                <a:latin typeface="Calibri" charset="0"/>
              </a:rPr>
              <a:t>MORNING!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>
            <a:solidFill>
              <a:srgbClr val="9966FF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cs typeface="+mn-cs"/>
              </a:rPr>
              <a:t>Today we will: </a:t>
            </a:r>
          </a:p>
          <a:p>
            <a:pPr marL="0" indent="0">
              <a:buNone/>
              <a:defRPr/>
            </a:pPr>
            <a:r>
              <a:rPr lang="en-US" dirty="0" smtClean="0"/>
              <a:t>Turn in Biological Drawing Questions #1-3</a:t>
            </a:r>
          </a:p>
          <a:p>
            <a:pPr>
              <a:defRPr/>
            </a:pPr>
            <a:r>
              <a:rPr lang="en-US" dirty="0" smtClean="0"/>
              <a:t>WARM UP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Organism Sketches</a:t>
            </a:r>
          </a:p>
          <a:p>
            <a:pPr lvl="1">
              <a:defRPr/>
            </a:pPr>
            <a:r>
              <a:rPr lang="en-US" dirty="0" smtClean="0"/>
              <a:t>Honors/Extra Credit: Field of View</a:t>
            </a:r>
          </a:p>
          <a:p>
            <a:pPr lvl="1">
              <a:defRPr/>
            </a:pPr>
            <a:r>
              <a:rPr lang="en-US" dirty="0" smtClean="0"/>
              <a:t>Organism Specifics</a:t>
            </a: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/>
              <a:t>HW: </a:t>
            </a:r>
          </a:p>
          <a:p>
            <a:pPr lvl="1">
              <a:defRPr/>
            </a:pPr>
            <a:r>
              <a:rPr lang="en-US" dirty="0" smtClean="0"/>
              <a:t>Kingdoms of Organisms Checklist DUE Wed 1/27</a:t>
            </a:r>
          </a:p>
        </p:txBody>
      </p:sp>
      <p:pic>
        <p:nvPicPr>
          <p:cNvPr id="26627" name="Picture 2" descr="Littleton High School - L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450" y="20764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980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 cmpd="sng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10696"/>
            <a:ext cx="8153400" cy="4495800"/>
          </a:xfrm>
        </p:spPr>
        <p:txBody>
          <a:bodyPr/>
          <a:lstStyle/>
          <a:p>
            <a:r>
              <a:rPr lang="en-US" dirty="0" smtClean="0"/>
              <a:t>Match each organism with their Kingdom!</a:t>
            </a:r>
            <a:endParaRPr lang="en-US" dirty="0"/>
          </a:p>
        </p:txBody>
      </p:sp>
      <p:pic>
        <p:nvPicPr>
          <p:cNvPr id="4" name="Picture 3" descr="http://blogs.scientificamerican.com/a-blog-around-the-clock/files/2012/03/Eugle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724400"/>
            <a:ext cx="259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71233" y="4163396"/>
            <a:ext cx="154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Euglena</a:t>
            </a:r>
            <a:endParaRPr lang="en-US" dirty="0"/>
          </a:p>
        </p:txBody>
      </p:sp>
      <p:pic>
        <p:nvPicPr>
          <p:cNvPr id="6" name="Picture 5" descr="http://biology.unm.edu/ccouncil/Biology_203/Images/Fungi/bracket_fung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724400"/>
            <a:ext cx="259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3686" y="4152087"/>
            <a:ext cx="1957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Mushrooms</a:t>
            </a:r>
            <a:endParaRPr lang="en-US" dirty="0"/>
          </a:p>
        </p:txBody>
      </p:sp>
      <p:pic>
        <p:nvPicPr>
          <p:cNvPr id="8" name="Picture 7" descr="http://bio.rutgers.edu/~gb101/lab1_cell_structure/elodea/whole_plan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6407" y="4982766"/>
            <a:ext cx="2114550" cy="149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656469" y="4340046"/>
            <a:ext cx="1175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Elodea</a:t>
            </a:r>
            <a:endParaRPr lang="en-US" sz="2800" dirty="0"/>
          </a:p>
        </p:txBody>
      </p:sp>
      <p:pic>
        <p:nvPicPr>
          <p:cNvPr id="10" name="Picture 9" descr="http://lackofcohesiveplot.files.wordpress.com/2011/11/box-jelly-fish-4.gif?w=300&amp;h=22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7050" y="2475687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175201" y="2856899"/>
            <a:ext cx="1314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Jellyfish</a:t>
            </a:r>
            <a:endParaRPr lang="en-US" sz="2800" dirty="0"/>
          </a:p>
        </p:txBody>
      </p:sp>
      <p:pic>
        <p:nvPicPr>
          <p:cNvPr id="12" name="Picture 11" descr="external image blue.jpg"/>
          <p:cNvPicPr/>
          <p:nvPr/>
        </p:nvPicPr>
        <p:blipFill>
          <a:blip r:embed="rId6" cstate="print"/>
          <a:srcRect b="21455"/>
          <a:stretch>
            <a:fillRect/>
          </a:stretch>
        </p:blipFill>
        <p:spPr bwMode="auto">
          <a:xfrm>
            <a:off x="926284" y="2418749"/>
            <a:ext cx="2215008" cy="150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538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 cmpd="sng"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/>
              <a:t>BEFORE WE BEGIN SKETCHES…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 cmpd="sng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What does a good sketch look like?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6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Field of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76800"/>
          </a:xfrm>
          <a:ln w="95250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+mj-lt"/>
              </a:rPr>
              <a:t>How </a:t>
            </a:r>
            <a:r>
              <a:rPr lang="en-US" sz="2800" dirty="0">
                <a:latin typeface="+mj-lt"/>
              </a:rPr>
              <a:t>does field of view change when objective goes from low power to high power? </a:t>
            </a:r>
            <a:endParaRPr lang="en-US" sz="2800" dirty="0" smtClean="0">
              <a:latin typeface="+mj-lt"/>
            </a:endParaRPr>
          </a:p>
          <a:p>
            <a:pPr marL="0" indent="0">
              <a:buNone/>
            </a:pPr>
            <a:endParaRPr lang="en-US" sz="2800" dirty="0">
              <a:latin typeface="+mj-lt"/>
            </a:endParaRPr>
          </a:p>
          <a:p>
            <a:pPr marL="0" indent="0">
              <a:buNone/>
            </a:pPr>
            <a:endParaRPr lang="en-US" sz="2800" dirty="0" smtClean="0">
              <a:latin typeface="+mj-lt"/>
            </a:endParaRPr>
          </a:p>
          <a:p>
            <a:pPr marL="0" indent="0">
              <a:buNone/>
            </a:pPr>
            <a:endParaRPr lang="en-US" sz="2800" dirty="0">
              <a:latin typeface="+mj-lt"/>
            </a:endParaRPr>
          </a:p>
          <a:p>
            <a:pPr marL="0" indent="0">
              <a:buNone/>
            </a:pPr>
            <a:r>
              <a:rPr lang="en-US" sz="2800" dirty="0" smtClean="0"/>
              <a:t>     Sketching </a:t>
            </a:r>
            <a:r>
              <a:rPr lang="en-US" sz="2800" dirty="0"/>
              <a:t>Paramecium: </a:t>
            </a:r>
          </a:p>
          <a:p>
            <a:pPr marL="0" indent="0">
              <a:buNone/>
            </a:pPr>
            <a:r>
              <a:rPr lang="en-US" sz="2800" dirty="0" smtClean="0"/>
              <a:t>      This</a:t>
            </a:r>
            <a:r>
              <a:rPr lang="en-US" sz="2800" dirty="0"/>
              <a:t>? </a:t>
            </a:r>
            <a:r>
              <a:rPr lang="en-US" sz="2800" dirty="0" smtClean="0"/>
              <a:t>       or      This</a:t>
            </a:r>
            <a:r>
              <a:rPr lang="en-US" sz="2800" dirty="0"/>
              <a:t>? </a:t>
            </a:r>
            <a:endParaRPr lang="en-US" sz="28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49244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05400"/>
            <a:ext cx="1315329" cy="117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889" y="5095875"/>
            <a:ext cx="1459111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7" y="4590317"/>
            <a:ext cx="18002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599" y="3451651"/>
            <a:ext cx="2667000" cy="83099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Measuring </a:t>
            </a:r>
            <a:r>
              <a:rPr lang="en-US" sz="2400" dirty="0"/>
              <a:t>Field of View with Ruler </a:t>
            </a:r>
          </a:p>
        </p:txBody>
      </p:sp>
    </p:spTree>
    <p:extLst>
      <p:ext uri="{BB962C8B-B14F-4D97-AF65-F5344CB8AC3E}">
        <p14:creationId xmlns:p14="http://schemas.microsoft.com/office/powerpoint/2010/main" val="402038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Human Cheek Cells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09950"/>
            <a:ext cx="4200289" cy="31456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310" y="2743200"/>
            <a:ext cx="5023100" cy="38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6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Elodea Plant and Cells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14400"/>
            <a:ext cx="5643562" cy="32657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338711"/>
            <a:ext cx="49244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0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Paramecium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4536087" cy="32059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048000"/>
            <a:ext cx="4406900" cy="351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5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262</Words>
  <Application>Microsoft Macintosh PowerPoint</Application>
  <PresentationFormat>On-screen Show (4:3)</PresentationFormat>
  <Paragraphs>73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Compound Microscope and Images</vt:lpstr>
      <vt:lpstr>The Compound Microscope</vt:lpstr>
      <vt:lpstr>GOOD MORNING!</vt:lpstr>
      <vt:lpstr>WARM UP</vt:lpstr>
      <vt:lpstr>BEFORE WE BEGIN SKETCHES…</vt:lpstr>
      <vt:lpstr>Field of View</vt:lpstr>
      <vt:lpstr>Human Cheek Cells</vt:lpstr>
      <vt:lpstr>Elodea Plant and Cells</vt:lpstr>
      <vt:lpstr>Paramecium</vt:lpstr>
      <vt:lpstr>Hydra</vt:lpstr>
      <vt:lpstr>Volvox</vt:lpstr>
      <vt:lpstr>Euglena</vt:lpstr>
      <vt:lpstr>Daphnia</vt:lpstr>
      <vt:lpstr>Freshwater Snail</vt:lpstr>
      <vt:lpstr>Planaria</vt:lpstr>
      <vt:lpstr>Cabomba</vt:lpstr>
      <vt:lpstr>Salvania</vt:lpstr>
      <vt:lpstr>Spirogyra Algae</vt:lpstr>
      <vt:lpstr>Duckweed</vt:lpstr>
      <vt:lpstr>GOOD MORNING!</vt:lpstr>
      <vt:lpstr>WARM UP: Identify the organism!</vt:lpstr>
      <vt:lpstr>GOOD MORNING!</vt:lpstr>
      <vt:lpstr>WARM UP: Identify the organism!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Microscope Images</dc:title>
  <dc:creator>Littleton Public Schools</dc:creator>
  <cp:lastModifiedBy>Maggie Chen</cp:lastModifiedBy>
  <cp:revision>31</cp:revision>
  <dcterms:created xsi:type="dcterms:W3CDTF">2015-01-21T03:59:21Z</dcterms:created>
  <dcterms:modified xsi:type="dcterms:W3CDTF">2016-01-29T15:37:57Z</dcterms:modified>
</cp:coreProperties>
</file>