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2" r:id="rId5"/>
    <p:sldId id="268" r:id="rId6"/>
    <p:sldId id="256" r:id="rId7"/>
    <p:sldId id="257" r:id="rId8"/>
    <p:sldId id="263" r:id="rId9"/>
    <p:sldId id="264" r:id="rId10"/>
    <p:sldId id="258" r:id="rId11"/>
    <p:sldId id="269" r:id="rId12"/>
    <p:sldId id="26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3333CC"/>
    <a:srgbClr val="993366"/>
    <a:srgbClr val="FF9999"/>
    <a:srgbClr val="EFFFF8"/>
    <a:srgbClr val="CEFEF5"/>
    <a:srgbClr val="CEFEEF"/>
    <a:srgbClr val="E2A326"/>
    <a:srgbClr val="FDF47B"/>
    <a:srgbClr val="46B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90" autoAdjust="0"/>
  </p:normalViewPr>
  <p:slideViewPr>
    <p:cSldViewPr snapToGrid="0" snapToObjects="1">
      <p:cViewPr varScale="1">
        <p:scale>
          <a:sx n="70" d="100"/>
          <a:sy n="7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8C59-F657-A84B-9C3F-19239F816BE0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EA82-EE7B-3248-B383-3BBC07ECB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Turn in CARS Article &amp; </a:t>
            </a:r>
            <a:r>
              <a:rPr lang="en-US" dirty="0" smtClean="0"/>
              <a:t>Intro to Bonding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1</a:t>
            </a:r>
            <a:r>
              <a:rPr lang="en-US" baseline="30000" dirty="0" smtClean="0">
                <a:cs typeface="+mn-cs"/>
              </a:rPr>
              <a:t>st</a:t>
            </a:r>
            <a:r>
              <a:rPr lang="en-US" dirty="0" smtClean="0">
                <a:cs typeface="+mn-cs"/>
              </a:rPr>
              <a:t> column of Vocab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Warm Up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Finish Notes </a:t>
            </a:r>
            <a:r>
              <a:rPr lang="en-US" dirty="0" smtClean="0">
                <a:sym typeface="Wingdings"/>
              </a:rPr>
              <a:t>on Intro to </a:t>
            </a:r>
            <a:r>
              <a:rPr lang="en-US" dirty="0" smtClean="0">
                <a:sym typeface="Wingdings"/>
              </a:rPr>
              <a:t>Bonding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Naming Ions &amp; Ionic Compounds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Notes</a:t>
            </a:r>
          </a:p>
          <a:p>
            <a:pPr lvl="1">
              <a:defRPr/>
            </a:pPr>
            <a:r>
              <a:rPr lang="en-US" dirty="0" smtClean="0">
                <a:sym typeface="Wingdings"/>
              </a:rPr>
              <a:t>Puzzle Activity</a:t>
            </a:r>
            <a:endParaRPr lang="en-US" dirty="0" smtClean="0">
              <a:sym typeface="Wingdings"/>
            </a:endParaRP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DUE </a:t>
            </a:r>
            <a:r>
              <a:rPr lang="en-US" dirty="0" smtClean="0"/>
              <a:t>Tues 2/2 – Ions &amp; Ionic Compounds Practice Problems and Memorize Common Ions for Quiz </a:t>
            </a:r>
            <a:endParaRPr lang="en-US" dirty="0" smtClean="0"/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41487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6560"/>
          </a:xfrm>
          <a:solidFill>
            <a:schemeClr val="accent4">
              <a:lumMod val="20000"/>
              <a:lumOff val="80000"/>
            </a:schemeClr>
          </a:solidFill>
          <a:ln w="57150" cap="flat" cmpd="sng" algn="ctr">
            <a:solidFill>
              <a:srgbClr val="B89A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dirty="0" smtClean="0"/>
              <a:t>Writing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157"/>
            <a:ext cx="8229600" cy="4932127"/>
          </a:xfrm>
          <a:ln w="76200" cap="flat" cmpd="sng" algn="ctr">
            <a:solidFill>
              <a:srgbClr val="B89A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Cation</a:t>
            </a:r>
            <a:r>
              <a:rPr lang="en-US" dirty="0" smtClean="0"/>
              <a:t> symbol is first, anion symbol is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If charges are balanced, </a:t>
            </a:r>
            <a:r>
              <a:rPr lang="en-US" dirty="0" err="1" smtClean="0"/>
              <a:t>cation</a:t>
            </a:r>
            <a:r>
              <a:rPr lang="en-US" dirty="0" smtClean="0"/>
              <a:t> / anion ratio is 1/1</a:t>
            </a:r>
          </a:p>
          <a:p>
            <a:r>
              <a:rPr lang="en-US" dirty="0" smtClean="0"/>
              <a:t>If charges are unbalanced, add </a:t>
            </a:r>
            <a:r>
              <a:rPr lang="en-US" dirty="0" err="1" smtClean="0"/>
              <a:t>cations</a:t>
            </a:r>
            <a:r>
              <a:rPr lang="en-US" dirty="0" smtClean="0"/>
              <a:t> and/or anions so that total (-) charge and (+) charge are equal </a:t>
            </a:r>
            <a:br>
              <a:rPr lang="en-US" dirty="0" smtClean="0"/>
            </a:br>
            <a:r>
              <a:rPr lang="en-US" b="1" dirty="0" smtClean="0"/>
              <a:t>(CROSS CHARGES to make subscripts)</a:t>
            </a:r>
          </a:p>
          <a:p>
            <a:r>
              <a:rPr lang="en-US" dirty="0" smtClean="0"/>
              <a:t>If a polyatomic ion gets a subscript use (  )</a:t>
            </a:r>
          </a:p>
          <a:p>
            <a:pPr>
              <a:buNone/>
            </a:pP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magnesium oxide	 sodium </a:t>
            </a:r>
            <a:r>
              <a:rPr lang="en-US" dirty="0" err="1" smtClean="0"/>
              <a:t>phosphide</a:t>
            </a:r>
            <a:r>
              <a:rPr lang="en-US" dirty="0" smtClean="0"/>
              <a:t>      iron (III) nitrate</a:t>
            </a:r>
          </a:p>
          <a:p>
            <a:pPr>
              <a:buNone/>
            </a:pPr>
            <a:r>
              <a:rPr lang="en-US" dirty="0" smtClean="0"/>
              <a:t>Mg</a:t>
            </a:r>
            <a:r>
              <a:rPr lang="en-US" baseline="30000" dirty="0" smtClean="0"/>
              <a:t>2+              </a:t>
            </a:r>
            <a:r>
              <a:rPr lang="en-US" dirty="0" smtClean="0"/>
              <a:t>O</a:t>
            </a:r>
            <a:r>
              <a:rPr lang="en-US" baseline="30000" dirty="0" smtClean="0"/>
              <a:t>2-			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      P</a:t>
            </a:r>
            <a:r>
              <a:rPr lang="en-US" baseline="30000" dirty="0" smtClean="0"/>
              <a:t>-3</a:t>
            </a:r>
            <a:r>
              <a:rPr lang="en-US" dirty="0" smtClean="0"/>
              <a:t>  			Fe</a:t>
            </a:r>
            <a:r>
              <a:rPr lang="en-US" baseline="30000" dirty="0" smtClean="0"/>
              <a:t>3+</a:t>
            </a:r>
            <a:r>
              <a:rPr lang="en-US" dirty="0" smtClean="0"/>
              <a:t>    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MgO</a:t>
            </a:r>
            <a:r>
              <a:rPr lang="en-US" dirty="0" smtClean="0"/>
              <a:t>				    		Na</a:t>
            </a:r>
            <a:r>
              <a:rPr lang="en-US" baseline="-25000" dirty="0" smtClean="0"/>
              <a:t>3</a:t>
            </a:r>
            <a:r>
              <a:rPr lang="en-US" dirty="0" smtClean="0"/>
              <a:t>P 				 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786"/>
            <a:ext cx="7772400" cy="562859"/>
          </a:xfrm>
          <a:solidFill>
            <a:srgbClr val="FDF47B"/>
          </a:solidFill>
          <a:ln w="76200">
            <a:solidFill>
              <a:srgbClr val="E2A326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Name these Ions 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206" y="1224116"/>
            <a:ext cx="8377084" cy="5053855"/>
          </a:xfrm>
          <a:ln w="76200">
            <a:solidFill>
              <a:srgbClr val="E2A326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  <a:latin typeface="Copperplate Gothic Bold"/>
                <a:cs typeface="Copperplate Gothic Bold"/>
              </a:rPr>
              <a:t>Name</a:t>
            </a:r>
            <a:r>
              <a:rPr lang="en-US" dirty="0" smtClean="0">
                <a:solidFill>
                  <a:schemeClr val="tx1"/>
                </a:solidFill>
                <a:latin typeface="Copperplate Gothic Bold"/>
                <a:cs typeface="Copperplate Gothic Bold"/>
              </a:rPr>
              <a:t>						</a:t>
            </a:r>
            <a:r>
              <a:rPr lang="en-US" u="sng" dirty="0" smtClean="0">
                <a:solidFill>
                  <a:schemeClr val="tx1"/>
                </a:solidFill>
                <a:latin typeface="Copperplate Gothic Bold"/>
                <a:cs typeface="Copperplate Gothic Bold"/>
              </a:rPr>
              <a:t>Formula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calcium						_______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____________			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2-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copper (II)				 	_______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____________ 			K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nitride					 	_______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____________ 			CO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2-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baseline="30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5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961" y="176980"/>
            <a:ext cx="8421329" cy="3038167"/>
          </a:xfrm>
          <a:solidFill>
            <a:schemeClr val="bg1"/>
          </a:solidFill>
          <a:ln w="76200">
            <a:solidFill>
              <a:srgbClr val="993366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*Identify the compounds below as ionic or covalent</a:t>
            </a:r>
            <a:br>
              <a:rPr lang="en-US" sz="2800" dirty="0" smtClean="0"/>
            </a:br>
            <a:r>
              <a:rPr lang="en-US" sz="2800" dirty="0" smtClean="0"/>
              <a:t>*Describe the structure of each</a:t>
            </a:r>
            <a:br>
              <a:rPr lang="en-US" sz="2800" dirty="0" smtClean="0"/>
            </a:br>
            <a:r>
              <a:rPr lang="en-US" sz="2800" dirty="0" smtClean="0"/>
              <a:t>*Compare them in terms of likely Melting Point, Solubility in Water, and Conductivity in a solution.</a:t>
            </a:r>
            <a:br>
              <a:rPr lang="en-US" sz="2800" dirty="0" smtClean="0"/>
            </a:br>
            <a:r>
              <a:rPr lang="en-US" sz="2800" dirty="0" smtClean="0"/>
              <a:t>		K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S						P</a:t>
            </a:r>
            <a:r>
              <a:rPr lang="en-US" sz="2800" b="1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="1" baseline="-25000" dirty="0" smtClean="0"/>
              <a:t>3</a:t>
            </a:r>
            <a:br>
              <a:rPr lang="en-US" sz="2800" b="1" baseline="-25000" dirty="0" smtClean="0"/>
            </a:br>
            <a:r>
              <a:rPr lang="en-US" sz="2800" dirty="0" smtClean="0"/>
              <a:t>*Complete the table below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961" y="2983391"/>
          <a:ext cx="842132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580"/>
                <a:gridCol w="2167982"/>
                <a:gridCol w="2310767"/>
              </a:tblGrid>
              <a:tr h="4558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Ions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Lithium oxide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Copper (II) hydroxide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MgSO4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Fe </a:t>
                      </a:r>
                      <a:r>
                        <a:rPr lang="en-US" sz="2400" baseline="30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3+</a:t>
                      </a:r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NO</a:t>
                      </a:r>
                      <a:r>
                        <a:rPr lang="en-US" sz="2400" baseline="-25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aseline="30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400" baseline="300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Ammonium carbonate</a:t>
                      </a:r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8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sz="2400" b="1" baseline="30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24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P</a:t>
                      </a:r>
                      <a:r>
                        <a:rPr lang="en-US" sz="2400" b="1" baseline="30000" dirty="0" smtClean="0">
                          <a:ln>
                            <a:solidFill>
                              <a:srgbClr val="660033"/>
                            </a:solidFill>
                          </a:ln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400" b="1" baseline="300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660033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546"/>
            <a:ext cx="7772400" cy="1119117"/>
          </a:xfrm>
          <a:solidFill>
            <a:srgbClr val="CEFEEF"/>
          </a:solidFill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smtClean="0"/>
              <a:t>Show what you know about bonding and compounds!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319" y="1610436"/>
            <a:ext cx="8202305" cy="4028364"/>
          </a:xfrm>
          <a:solidFill>
            <a:srgbClr val="EFFFF8"/>
          </a:solidFill>
          <a:ln w="76200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For each of the following compounds: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 type of bond and explain how bonds are formed including </a:t>
            </a:r>
            <a:r>
              <a:rPr lang="en-US" dirty="0" err="1" smtClean="0">
                <a:solidFill>
                  <a:schemeClr val="tx1"/>
                </a:solidFill>
              </a:rPr>
              <a:t>electronegativity</a:t>
            </a:r>
            <a:r>
              <a:rPr lang="en-US" dirty="0" smtClean="0">
                <a:solidFill>
                  <a:schemeClr val="tx1"/>
                </a:solidFill>
              </a:rPr>
              <a:t> and IE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Describe properties such as melting point, solubility in water, conductivity</a:t>
            </a:r>
          </a:p>
          <a:p>
            <a:pPr algn="l"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Name each compound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sz="4400" b="1" dirty="0" smtClean="0">
                <a:solidFill>
                  <a:schemeClr val="tx1"/>
                </a:solidFill>
              </a:rPr>
              <a:t>FeCl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4400" b="1" dirty="0" smtClean="0">
                <a:solidFill>
                  <a:schemeClr val="tx1"/>
                </a:solidFill>
              </a:rPr>
              <a:t>								S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400" b="1" dirty="0" smtClean="0">
                <a:solidFill>
                  <a:schemeClr val="tx1"/>
                </a:solidFill>
              </a:rPr>
              <a:t>O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3</a:t>
            </a:r>
            <a:endParaRPr lang="en-US" sz="4400" b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WARM UP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Determine the type of bond you would expect in the following substances:</a:t>
            </a:r>
          </a:p>
          <a:p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NaCl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SO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8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838199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Types of Substances and their Properties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 fontScale="25000" lnSpcReduction="20000"/>
          </a:bodyPr>
          <a:lstStyle/>
          <a:p>
            <a:endParaRPr lang="en-US" sz="1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95400"/>
          <a:ext cx="91440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154"/>
                <a:gridCol w="3464117"/>
                <a:gridCol w="2553729"/>
              </a:tblGrid>
              <a:tr h="6003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Ionic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Compounds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Covalent Compounds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Metals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5582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High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Usually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soluble in water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Conducts electricity in water or melt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Does not conduct electricity as solid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Crystalline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Low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Sometimes soluble in water (polar)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Never conducts electricity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(except acids)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Sometimes crystalline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Brittle if solid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Variable melting pt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Insoluble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in water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Conducts electricity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Shiny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Malleable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Ductile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2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3333CC"/>
            </a:solidFill>
          </a:ln>
        </p:spPr>
        <p:txBody>
          <a:bodyPr/>
          <a:lstStyle/>
          <a:p>
            <a:r>
              <a:rPr lang="en-US" dirty="0" smtClean="0"/>
              <a:t>Predicting Charges</a:t>
            </a:r>
            <a:endParaRPr lang="en-US" dirty="0"/>
          </a:p>
        </p:txBody>
      </p:sp>
      <p:pic>
        <p:nvPicPr>
          <p:cNvPr id="5" name="il_fi" descr="http://www.ecawa.asn.au/home/jfuller/chemistry/valencytabl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7638"/>
            <a:ext cx="8229599" cy="46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3333CC"/>
            </a:solidFill>
          </a:ln>
        </p:spPr>
        <p:txBody>
          <a:bodyPr/>
          <a:lstStyle/>
          <a:p>
            <a:r>
              <a:rPr lang="en-US" dirty="0" smtClean="0"/>
              <a:t>Transition Metals are unique!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46567"/>
            <a:ext cx="9144001" cy="414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3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1972"/>
            <a:ext cx="7772400" cy="580913"/>
          </a:xfrm>
          <a:solidFill>
            <a:srgbClr val="DEFFFF"/>
          </a:solidFill>
          <a:ln w="76200" cap="flat" cmpd="sng" algn="ctr">
            <a:solidFill>
              <a:srgbClr val="46B4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Formulas and Names for </a:t>
            </a:r>
            <a:r>
              <a:rPr lang="en-US" dirty="0" err="1" smtClean="0"/>
              <a:t>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822" y="1054249"/>
            <a:ext cx="8433994" cy="5346552"/>
          </a:xfrm>
          <a:ln w="76200" cap="flat" cmpd="sng" algn="ctr">
            <a:solidFill>
              <a:srgbClr val="46B4FF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77500" lnSpcReduction="20000"/>
          </a:bodyPr>
          <a:lstStyle/>
          <a:p>
            <a:r>
              <a:rPr lang="en-US" b="1" u="sng" dirty="0" err="1" smtClean="0">
                <a:solidFill>
                  <a:schemeClr val="tx1"/>
                </a:solidFill>
              </a:rPr>
              <a:t>Cations</a:t>
            </a:r>
            <a:r>
              <a:rPr lang="en-US" b="1" u="sng" dirty="0" smtClean="0">
                <a:solidFill>
                  <a:schemeClr val="tx1"/>
                </a:solidFill>
              </a:rPr>
              <a:t> (+ ions)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Metals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3300" b="1" dirty="0" smtClean="0">
                <a:solidFill>
                  <a:schemeClr val="tx1"/>
                </a:solidFill>
              </a:rPr>
              <a:t>Group 1, 2, 3: 	metal name, valence e</a:t>
            </a:r>
            <a:r>
              <a:rPr lang="en-US" sz="3300" b="1" baseline="30000" dirty="0" smtClean="0">
                <a:solidFill>
                  <a:schemeClr val="tx1"/>
                </a:solidFill>
              </a:rPr>
              <a:t>- </a:t>
            </a:r>
            <a:r>
              <a:rPr lang="en-US" sz="3300" b="1" dirty="0" smtClean="0">
                <a:solidFill>
                  <a:schemeClr val="tx1"/>
                </a:solidFill>
              </a:rPr>
              <a:t> = (+) charge</a:t>
            </a:r>
          </a:p>
          <a:p>
            <a:pPr algn="l"/>
            <a:endParaRPr lang="en-US" sz="3300" b="1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3300" b="1" dirty="0" smtClean="0">
                <a:solidFill>
                  <a:schemeClr val="tx1"/>
                </a:solidFill>
              </a:rPr>
              <a:t>Transition: metal name AND roman numeral = (+)charge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Except silver (Ag</a:t>
            </a:r>
            <a:r>
              <a:rPr lang="en-US" i="1" baseline="30000" dirty="0" smtClean="0">
                <a:solidFill>
                  <a:schemeClr val="tx1"/>
                </a:solidFill>
              </a:rPr>
              <a:t>+</a:t>
            </a:r>
            <a:r>
              <a:rPr lang="en-US" i="1" dirty="0" smtClean="0">
                <a:solidFill>
                  <a:schemeClr val="tx1"/>
                </a:solidFill>
              </a:rPr>
              <a:t>) and zinc (Zn</a:t>
            </a:r>
            <a:r>
              <a:rPr lang="en-US" i="1" baseline="30000" dirty="0" smtClean="0">
                <a:solidFill>
                  <a:schemeClr val="tx1"/>
                </a:solidFill>
              </a:rPr>
              <a:t>2+</a:t>
            </a:r>
            <a:r>
              <a:rPr lang="en-US" i="1" dirty="0" smtClean="0">
                <a:solidFill>
                  <a:schemeClr val="tx1"/>
                </a:solidFill>
              </a:rPr>
              <a:t>): NO roman numeral</a:t>
            </a:r>
            <a:br>
              <a:rPr lang="en-US" i="1" dirty="0" smtClean="0">
                <a:solidFill>
                  <a:schemeClr val="tx1"/>
                </a:solidFill>
              </a:rPr>
            </a:b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rgbClr val="3333CC"/>
                </a:solidFill>
              </a:rPr>
              <a:t>Only Nonmetal </a:t>
            </a:r>
            <a:r>
              <a:rPr lang="en-US" b="1" u="sng" dirty="0" err="1" smtClean="0">
                <a:solidFill>
                  <a:srgbClr val="3333CC"/>
                </a:solidFill>
              </a:rPr>
              <a:t>cation</a:t>
            </a:r>
            <a:r>
              <a:rPr lang="en-US" b="1" u="sng" dirty="0" smtClean="0">
                <a:solidFill>
                  <a:srgbClr val="3333CC"/>
                </a:solidFill>
              </a:rPr>
              <a:t> (polyatomic)</a:t>
            </a:r>
            <a:r>
              <a:rPr lang="en-US" b="1" dirty="0" smtClean="0">
                <a:solidFill>
                  <a:srgbClr val="3333CC"/>
                </a:solidFill>
              </a:rPr>
              <a:t>:</a:t>
            </a:r>
          </a:p>
          <a:p>
            <a:pPr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Ammonium = NH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			</a:t>
            </a:r>
            <a:r>
              <a:rPr lang="en-US" u="sng" dirty="0" smtClean="0">
                <a:solidFill>
                  <a:schemeClr val="tx1"/>
                </a:solidFill>
              </a:rPr>
              <a:t>Examples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			Sodium = Na</a:t>
            </a:r>
            <a:r>
              <a:rPr lang="en-US" baseline="30000" dirty="0" smtClean="0">
                <a:solidFill>
                  <a:schemeClr val="tx1"/>
                </a:solidFill>
              </a:rPr>
              <a:t>+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			Calcium = Ca</a:t>
            </a:r>
            <a:r>
              <a:rPr lang="en-US" baseline="30000" dirty="0" smtClean="0">
                <a:solidFill>
                  <a:schemeClr val="tx1"/>
                </a:solidFill>
              </a:rPr>
              <a:t>2+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			Iron (III) = Fe</a:t>
            </a:r>
            <a:r>
              <a:rPr lang="en-US" baseline="30000" dirty="0" smtClean="0">
                <a:solidFill>
                  <a:schemeClr val="tx1"/>
                </a:solidFill>
              </a:rPr>
              <a:t>3+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0670"/>
          </a:xfrm>
          <a:solidFill>
            <a:srgbClr val="EFFFA0"/>
          </a:solidFill>
          <a:ln w="76200" cap="flat" cmpd="sng" algn="ctr">
            <a:solidFill>
              <a:srgbClr val="D0FF09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Formulas and Names for 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674"/>
            <a:ext cx="8229600" cy="5411096"/>
          </a:xfrm>
          <a:ln w="76200" cap="flat" cmpd="sng" algn="ctr">
            <a:solidFill>
              <a:srgbClr val="D0FF09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u="sng" dirty="0" smtClean="0"/>
              <a:t>Anions (- ions)  </a:t>
            </a:r>
            <a:r>
              <a:rPr lang="en-US" u="sng" dirty="0" smtClean="0"/>
              <a:t>Nonmetals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Monatomic ion </a:t>
            </a:r>
            <a:r>
              <a:rPr lang="en-US" u="sng" dirty="0" smtClean="0"/>
              <a:t>(one element)</a:t>
            </a:r>
          </a:p>
          <a:p>
            <a:r>
              <a:rPr lang="en-US" dirty="0" smtClean="0"/>
              <a:t>Root of element name and ending “</a:t>
            </a:r>
            <a:r>
              <a:rPr lang="en-US" dirty="0" err="1" smtClean="0"/>
              <a:t>ide</a:t>
            </a:r>
            <a:r>
              <a:rPr lang="en-US" dirty="0" smtClean="0"/>
              <a:t>”</a:t>
            </a:r>
          </a:p>
          <a:p>
            <a:r>
              <a:rPr lang="en-US" b="1" dirty="0" smtClean="0"/>
              <a:t>Charge = (-) # of valence e</a:t>
            </a:r>
            <a:r>
              <a:rPr lang="en-US" b="1" baseline="30000" dirty="0" smtClean="0"/>
              <a:t>-</a:t>
            </a:r>
            <a:r>
              <a:rPr lang="en-US" b="1" dirty="0" smtClean="0"/>
              <a:t> needed to make 8</a:t>
            </a:r>
          </a:p>
          <a:p>
            <a:r>
              <a:rPr lang="en-US" dirty="0" smtClean="0"/>
              <a:t>Examples:  	chloride =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pPr>
              <a:buNone/>
            </a:pPr>
            <a:r>
              <a:rPr lang="en-US" baseline="30000" dirty="0" smtClean="0"/>
              <a:t>						</a:t>
            </a:r>
            <a:r>
              <a:rPr lang="en-US" dirty="0" smtClean="0"/>
              <a:t>oxide = O</a:t>
            </a:r>
            <a:r>
              <a:rPr lang="en-US" baseline="30000" dirty="0" smtClean="0"/>
              <a:t>2-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b="1" u="sng" dirty="0" smtClean="0"/>
              <a:t>Polyatomic ion</a:t>
            </a:r>
            <a:r>
              <a:rPr lang="en-US" u="sng" dirty="0" smtClean="0"/>
              <a:t> (2 or more elements)</a:t>
            </a:r>
            <a:endParaRPr lang="en-US" dirty="0" smtClean="0"/>
          </a:p>
          <a:p>
            <a:r>
              <a:rPr lang="en-US" dirty="0" smtClean="0"/>
              <a:t>Root of first element and ending “ate” or (“</a:t>
            </a:r>
            <a:r>
              <a:rPr lang="en-US" dirty="0" err="1" smtClean="0"/>
              <a:t>ite</a:t>
            </a:r>
            <a:r>
              <a:rPr lang="en-US" dirty="0" smtClean="0"/>
              <a:t>”)</a:t>
            </a:r>
          </a:p>
          <a:p>
            <a:r>
              <a:rPr lang="en-US" b="1" dirty="0" smtClean="0"/>
              <a:t>Charge must be memorized</a:t>
            </a:r>
          </a:p>
          <a:p>
            <a:r>
              <a:rPr lang="en-US" dirty="0" smtClean="0"/>
              <a:t>Examples:  	sulfate =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nitrate =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491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104"/>
            <a:ext cx="8465574" cy="4784060"/>
          </a:xfrm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Cation</a:t>
            </a:r>
            <a:r>
              <a:rPr lang="en-US" dirty="0" smtClean="0"/>
              <a:t> is </a:t>
            </a:r>
            <a:r>
              <a:rPr lang="en-US" u="sng" dirty="0" smtClean="0"/>
              <a:t>always</a:t>
            </a:r>
            <a:r>
              <a:rPr lang="en-US" dirty="0" smtClean="0"/>
              <a:t> first, anion is </a:t>
            </a:r>
            <a:r>
              <a:rPr lang="en-US" u="sng" dirty="0" smtClean="0"/>
              <a:t>always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The number of e</a:t>
            </a:r>
            <a:r>
              <a:rPr lang="en-US" baseline="30000" dirty="0" smtClean="0"/>
              <a:t>-</a:t>
            </a:r>
            <a:r>
              <a:rPr lang="en-US" dirty="0" smtClean="0"/>
              <a:t>s lost = number of e</a:t>
            </a:r>
            <a:r>
              <a:rPr lang="en-US" baseline="30000" dirty="0" smtClean="0"/>
              <a:t>-</a:t>
            </a:r>
            <a:r>
              <a:rPr lang="en-US" dirty="0" smtClean="0"/>
              <a:t>s gained</a:t>
            </a:r>
          </a:p>
          <a:p>
            <a:r>
              <a:rPr lang="en-US" dirty="0" smtClean="0"/>
              <a:t>The final compound is neutral</a:t>
            </a:r>
          </a:p>
          <a:p>
            <a:pPr>
              <a:buNone/>
            </a:pPr>
            <a:r>
              <a:rPr lang="en-US" u="sng" dirty="0" smtClean="0"/>
              <a:t>Examples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calcium oxide		barium fluoride      iron (III)sulfide</a:t>
            </a:r>
          </a:p>
          <a:p>
            <a:pPr>
              <a:buNone/>
            </a:pPr>
            <a:r>
              <a:rPr lang="en-US" dirty="0" smtClean="0"/>
              <a:t>Ca</a:t>
            </a:r>
            <a:r>
              <a:rPr lang="en-US" baseline="30000" dirty="0" smtClean="0"/>
              <a:t>2+              </a:t>
            </a:r>
            <a:r>
              <a:rPr lang="en-US" dirty="0" smtClean="0"/>
              <a:t>O</a:t>
            </a:r>
            <a:r>
              <a:rPr lang="en-US" baseline="30000" dirty="0" smtClean="0"/>
              <a:t>2-				</a:t>
            </a:r>
            <a:r>
              <a:rPr lang="en-US" dirty="0" smtClean="0"/>
              <a:t>Ba</a:t>
            </a:r>
            <a:r>
              <a:rPr lang="en-US" baseline="30000" dirty="0" smtClean="0"/>
              <a:t>2+</a:t>
            </a:r>
            <a:r>
              <a:rPr lang="en-US" dirty="0" smtClean="0"/>
              <a:t>       F</a:t>
            </a:r>
            <a:r>
              <a:rPr lang="en-US" baseline="30000" dirty="0" smtClean="0"/>
              <a:t>-</a:t>
            </a:r>
            <a:r>
              <a:rPr lang="en-US" dirty="0" smtClean="0"/>
              <a:t>  			Fe</a:t>
            </a:r>
            <a:r>
              <a:rPr lang="en-US" baseline="30000" dirty="0" smtClean="0"/>
              <a:t>3+</a:t>
            </a:r>
            <a:r>
              <a:rPr lang="en-US" dirty="0" smtClean="0"/>
              <a:t>     S</a:t>
            </a:r>
            <a:r>
              <a:rPr lang="en-US" baseline="30000" dirty="0" smtClean="0"/>
              <a:t>-2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CaO</a:t>
            </a:r>
            <a:r>
              <a:rPr lang="en-US" dirty="0" smtClean="0"/>
              <a:t>				    		     BaF</a:t>
            </a:r>
            <a:r>
              <a:rPr lang="en-US" baseline="-25000" dirty="0" smtClean="0"/>
              <a:t>2</a:t>
            </a:r>
            <a:r>
              <a:rPr lang="en-US" dirty="0" smtClean="0"/>
              <a:t> 				     Fe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7338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Ionic Compounds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980"/>
            <a:ext cx="8229600" cy="4749184"/>
          </a:xfr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/ Write the metal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Nonmetal (anion)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Element symbols     			subscripts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CuI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1 Cu				There are 3 K and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2 I						1 phosphate (1 P and 4 O)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71831" y="3442447"/>
            <a:ext cx="129091" cy="225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80621" y="3442447"/>
            <a:ext cx="161365" cy="225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41986" y="3302598"/>
            <a:ext cx="1731981" cy="51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10927" y="3442447"/>
            <a:ext cx="1000461" cy="5378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50485" y="3442447"/>
            <a:ext cx="0" cy="3765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392</Words>
  <Application>Microsoft Macintosh PowerPoint</Application>
  <PresentationFormat>On-screen Show (4:3)</PresentationFormat>
  <Paragraphs>153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GOOD MORNING!</vt:lpstr>
      <vt:lpstr>WARM UP</vt:lpstr>
      <vt:lpstr>Types of Substances and their Properties</vt:lpstr>
      <vt:lpstr>Predicting Charges</vt:lpstr>
      <vt:lpstr>Transition Metals are unique!</vt:lpstr>
      <vt:lpstr>Formulas and Names for Cations</vt:lpstr>
      <vt:lpstr>Formulas and Names for Anions</vt:lpstr>
      <vt:lpstr>Ionic Compounds</vt:lpstr>
      <vt:lpstr>Ionic Compounds</vt:lpstr>
      <vt:lpstr>Writing Formulas</vt:lpstr>
      <vt:lpstr>Name these Ions …</vt:lpstr>
      <vt:lpstr>*Identify the compounds below as ionic or covalent *Describe the structure of each *Compare them in terms of likely Melting Point, Solubility in Water, and Conductivity in a solution.   K2S      P2O3 *Complete the table below </vt:lpstr>
      <vt:lpstr>Show what you know about bonding and compounds!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and Names for Cations</dc:title>
  <dc:creator>Jonathan Mann</dc:creator>
  <cp:lastModifiedBy>Maggie Chen</cp:lastModifiedBy>
  <cp:revision>45</cp:revision>
  <dcterms:created xsi:type="dcterms:W3CDTF">2012-11-27T02:43:59Z</dcterms:created>
  <dcterms:modified xsi:type="dcterms:W3CDTF">2016-01-29T20:19:00Z</dcterms:modified>
</cp:coreProperties>
</file>