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1" r:id="rId3"/>
    <p:sldId id="280" r:id="rId4"/>
    <p:sldId id="281" r:id="rId5"/>
    <p:sldId id="283" r:id="rId6"/>
    <p:sldId id="284" r:id="rId7"/>
    <p:sldId id="267" r:id="rId8"/>
    <p:sldId id="272" r:id="rId9"/>
    <p:sldId id="266" r:id="rId10"/>
    <p:sldId id="268" r:id="rId11"/>
    <p:sldId id="276" r:id="rId12"/>
    <p:sldId id="261" r:id="rId13"/>
    <p:sldId id="269" r:id="rId14"/>
    <p:sldId id="285" r:id="rId15"/>
    <p:sldId id="302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304" r:id="rId26"/>
    <p:sldId id="305" r:id="rId27"/>
    <p:sldId id="295" r:id="rId28"/>
    <p:sldId id="303" r:id="rId29"/>
    <p:sldId id="297" r:id="rId30"/>
    <p:sldId id="298" r:id="rId31"/>
    <p:sldId id="299" r:id="rId32"/>
    <p:sldId id="300" r:id="rId33"/>
    <p:sldId id="301" r:id="rId34"/>
    <p:sldId id="27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  <a:srgbClr val="CCCC00"/>
    <a:srgbClr val="336699"/>
    <a:srgbClr val="660066"/>
    <a:srgbClr val="990033"/>
    <a:srgbClr val="009999"/>
    <a:srgbClr val="660033"/>
    <a:srgbClr val="8000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4660"/>
  </p:normalViewPr>
  <p:slideViewPr>
    <p:cSldViewPr>
      <p:cViewPr>
        <p:scale>
          <a:sx n="76" d="100"/>
          <a:sy n="76" d="100"/>
        </p:scale>
        <p:origin x="-41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6773-A2CA-475C-8675-CF41AF72E42D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381F-E7EE-4B77-A7DD-B8B5B86C0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Pick up </a:t>
            </a:r>
          </a:p>
          <a:p>
            <a:pPr lvl="1">
              <a:defRPr/>
            </a:pPr>
            <a:r>
              <a:rPr lang="en-US" dirty="0" smtClean="0"/>
              <a:t>Unit 4 Learning Goals 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Warm Up</a:t>
            </a:r>
          </a:p>
          <a:p>
            <a:pPr>
              <a:defRPr/>
            </a:pPr>
            <a:r>
              <a:rPr lang="en-US" dirty="0" smtClean="0"/>
              <a:t>Label/Color Periodic Table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Answer Questions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cs typeface="+mn-cs"/>
              </a:rPr>
              <a:t>HW: </a:t>
            </a:r>
            <a:r>
              <a:rPr lang="en-US" dirty="0" smtClean="0"/>
              <a:t>Unit 4 Vocab &amp; Periodic Table Labeling </a:t>
            </a:r>
            <a:endParaRPr lang="en-US" dirty="0" smtClean="0">
              <a:cs typeface="+mn-cs"/>
            </a:endParaRPr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004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8080"/>
            </a:solidFill>
          </a:ln>
        </p:spPr>
        <p:txBody>
          <a:bodyPr/>
          <a:lstStyle/>
          <a:p>
            <a:r>
              <a:rPr lang="en-US" dirty="0" smtClean="0"/>
              <a:t>Take out Labeled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Name the alkaline earth metal with the largest mass</a:t>
            </a:r>
          </a:p>
          <a:p>
            <a:r>
              <a:rPr lang="en-US" dirty="0" smtClean="0"/>
              <a:t>Identify the 2</a:t>
            </a:r>
            <a:r>
              <a:rPr lang="en-US" baseline="30000" dirty="0" smtClean="0"/>
              <a:t>nd</a:t>
            </a:r>
            <a:r>
              <a:rPr lang="en-US" dirty="0" smtClean="0"/>
              <a:t> element in period 3</a:t>
            </a:r>
          </a:p>
          <a:p>
            <a:r>
              <a:rPr lang="en-US" dirty="0" smtClean="0"/>
              <a:t>Name 3 metalloids</a:t>
            </a:r>
          </a:p>
          <a:p>
            <a:r>
              <a:rPr lang="en-US" dirty="0" smtClean="0"/>
              <a:t>Identify the noble gas with the fewest energy levels</a:t>
            </a:r>
          </a:p>
          <a:p>
            <a:r>
              <a:rPr lang="en-US" dirty="0" smtClean="0"/>
              <a:t>Determine the number of valence electrons for an atom of sulfur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33" descr="http://genesismission.jpl.nasa.gov/gm2/science/images/fig1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670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52400" y="1066800"/>
            <a:ext cx="1175232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Alkali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>
            <a:off x="762000" y="1828800"/>
            <a:ext cx="328252" cy="56506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524000" y="1066800"/>
            <a:ext cx="2438400" cy="435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Alkaline earth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>
            <a:off x="1676400" y="1447800"/>
            <a:ext cx="635" cy="83934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438400" y="1524000"/>
            <a:ext cx="1990515" cy="3360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Transition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H="1">
            <a:off x="3505200" y="1828800"/>
            <a:ext cx="8890" cy="1219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495801" y="1385501"/>
            <a:ext cx="1371600" cy="370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metalloids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>
            <a:off x="4876800" y="1752600"/>
            <a:ext cx="228600" cy="533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791200" y="990600"/>
            <a:ext cx="1219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halogens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>
            <a:off x="6553200" y="1371600"/>
            <a:ext cx="0" cy="914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7315200" y="1143000"/>
            <a:ext cx="1600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Noble gases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H="1">
            <a:off x="7086600" y="1524000"/>
            <a:ext cx="316189" cy="38094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6858000" y="4876800"/>
            <a:ext cx="18288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Inner transition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H="1">
            <a:off x="6477000" y="5105400"/>
            <a:ext cx="381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H="1">
            <a:off x="6477000" y="5486400"/>
            <a:ext cx="38605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0" y="3200400"/>
            <a:ext cx="1001939" cy="364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Periods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>
            <a:off x="914400" y="3429000"/>
            <a:ext cx="222856" cy="63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85800" y="457200"/>
            <a:ext cx="109715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Groups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>
            <a:off x="1447800" y="914400"/>
            <a:ext cx="0" cy="664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5791200" y="4419600"/>
            <a:ext cx="1600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Not colored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AutoShape 51"/>
          <p:cNvCxnSpPr>
            <a:cxnSpLocks noChangeShapeType="1"/>
            <a:stCxn id="23" idx="1"/>
          </p:cNvCxnSpPr>
          <p:nvPr/>
        </p:nvCxnSpPr>
        <p:spPr bwMode="auto">
          <a:xfrm flipH="1" flipV="1">
            <a:off x="5562600" y="4114800"/>
            <a:ext cx="228600" cy="47654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6" name="AutoShape 51"/>
          <p:cNvCxnSpPr>
            <a:cxnSpLocks noChangeShapeType="1"/>
          </p:cNvCxnSpPr>
          <p:nvPr/>
        </p:nvCxnSpPr>
        <p:spPr bwMode="auto">
          <a:xfrm flipH="1" flipV="1">
            <a:off x="6248400" y="2971800"/>
            <a:ext cx="152400" cy="1447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762000"/>
          </a:xfrm>
          <a:solidFill>
            <a:srgbClr val="FFCC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Use Your Labeled Periodic Table to: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4876800"/>
          </a:xfrm>
          <a:noFill/>
          <a:ln w="5715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State the maximum number of valence electrons an atom can have?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2.	Identify the </a:t>
            </a:r>
            <a:r>
              <a:rPr lang="en-US" i="1" dirty="0" smtClean="0">
                <a:solidFill>
                  <a:srgbClr val="FF0000"/>
                </a:solidFill>
              </a:rPr>
              <a:t>family</a:t>
            </a:r>
            <a:r>
              <a:rPr lang="en-US" dirty="0" smtClean="0">
                <a:solidFill>
                  <a:schemeClr val="tx1"/>
                </a:solidFill>
              </a:rPr>
              <a:t> on the periodic table in which each member has a full valence energy level.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Identify the </a:t>
            </a:r>
            <a:r>
              <a:rPr lang="en-US" i="1" dirty="0" smtClean="0">
                <a:solidFill>
                  <a:srgbClr val="FF0000"/>
                </a:solidFill>
              </a:rPr>
              <a:t>alkaline earth metal</a:t>
            </a:r>
            <a:r>
              <a:rPr lang="en-US" dirty="0" smtClean="0">
                <a:solidFill>
                  <a:schemeClr val="tx1"/>
                </a:solidFill>
              </a:rPr>
              <a:t> with valence electrons in the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energy level.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Identify a </a:t>
            </a:r>
            <a:r>
              <a:rPr lang="en-US" i="1" dirty="0" smtClean="0">
                <a:solidFill>
                  <a:srgbClr val="FF0000"/>
                </a:solidFill>
              </a:rPr>
              <a:t>family</a:t>
            </a:r>
            <a:r>
              <a:rPr lang="en-US" dirty="0" smtClean="0">
                <a:solidFill>
                  <a:schemeClr val="tx1"/>
                </a:solidFill>
              </a:rPr>
              <a:t> on the periodic table with 7 valence electrons. 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Write an abbreviated electron configuration for the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element in this family (see # 4).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Periodic Trends: 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660033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Atomic Radius </a:t>
            </a:r>
            <a:r>
              <a:rPr lang="en-US" dirty="0" smtClean="0"/>
              <a:t>(size of atom) – the distance from the nucleus to the valence electrons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Generally </a:t>
            </a:r>
            <a:r>
              <a:rPr lang="en-US" b="1" i="1" dirty="0">
                <a:solidFill>
                  <a:srgbClr val="FF0000"/>
                </a:solidFill>
              </a:rPr>
              <a:t>increases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top to bottom </a:t>
            </a:r>
            <a:r>
              <a:rPr lang="en-US" dirty="0"/>
              <a:t>and </a:t>
            </a:r>
            <a:endParaRPr lang="en-US" dirty="0" smtClean="0"/>
          </a:p>
          <a:p>
            <a:pPr marL="457200" lvl="1" indent="0">
              <a:buNone/>
              <a:defRPr/>
            </a:pPr>
            <a:r>
              <a:rPr lang="en-US" b="1" i="1" dirty="0" smtClean="0">
                <a:solidFill>
                  <a:srgbClr val="0070C0"/>
                </a:solidFill>
              </a:rPr>
              <a:t>decreases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left to </a:t>
            </a:r>
            <a:r>
              <a:rPr lang="en-US" dirty="0" smtClean="0">
                <a:solidFill>
                  <a:srgbClr val="0070C0"/>
                </a:solidFill>
              </a:rPr>
              <a:t>right</a:t>
            </a:r>
          </a:p>
          <a:p>
            <a:pPr lvl="1">
              <a:defRPr/>
            </a:pPr>
            <a:r>
              <a:rPr lang="en-US" b="1" u="sng" dirty="0" smtClean="0"/>
              <a:t>WHY?!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il_fi" descr="http://www.ck12.org/flx/show/image/user%3Ack12editor/201210161350411412414139_c39bf8aca3cf0fbd1732622f2f7acd5a-20121016135041188198815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3434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media-2.web.britannica.com/eb-media/43/7343-004-3FA472D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76575"/>
            <a:ext cx="2944512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Periodic Trends: 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660033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Ionization Energy – the energy required to remove the outermost electron (J or kJ)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First ionization energy tends to </a:t>
            </a:r>
            <a:r>
              <a:rPr lang="en-US" b="1" dirty="0">
                <a:solidFill>
                  <a:srgbClr val="0070C0"/>
                </a:solidFill>
              </a:rPr>
              <a:t>decrease </a:t>
            </a:r>
            <a:r>
              <a:rPr lang="en-US" dirty="0">
                <a:solidFill>
                  <a:srgbClr val="0070C0"/>
                </a:solidFill>
              </a:rPr>
              <a:t>from top to bottom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increase</a:t>
            </a:r>
            <a:r>
              <a:rPr lang="en-US" dirty="0">
                <a:solidFill>
                  <a:srgbClr val="FF0000"/>
                </a:solidFill>
              </a:rPr>
              <a:t> from left to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But… </a:t>
            </a:r>
            <a:r>
              <a:rPr lang="en-US" b="1" u="sng" dirty="0" smtClean="0"/>
              <a:t>WHY?!</a:t>
            </a:r>
            <a:endParaRPr lang="en-US" b="1" u="sng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sartep.com/chem/images/ioniz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18135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652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Keep your e</a:t>
            </a:r>
            <a:r>
              <a:rPr lang="en-US" baseline="30000" dirty="0" smtClean="0">
                <a:cs typeface="+mn-cs"/>
              </a:rPr>
              <a:t>-</a:t>
            </a:r>
            <a:r>
              <a:rPr lang="en-US" dirty="0" smtClean="0">
                <a:cs typeface="+mn-cs"/>
              </a:rPr>
              <a:t> Arrangement &amp; Periodic Trends Activity 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Warm Up</a:t>
            </a:r>
          </a:p>
          <a:p>
            <a:pPr>
              <a:defRPr/>
            </a:pPr>
            <a:r>
              <a:rPr lang="en-US" dirty="0" smtClean="0"/>
              <a:t>Share your graphs with your partner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Notes: Electronegativity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Periodic Trends Card Game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cs typeface="+mn-cs"/>
              </a:rPr>
              <a:t>HW: </a:t>
            </a:r>
            <a:r>
              <a:rPr lang="en-US" dirty="0" smtClean="0"/>
              <a:t>Complete </a:t>
            </a:r>
            <a:r>
              <a:rPr lang="en-US" dirty="0" smtClean="0">
                <a:cs typeface="+mn-cs"/>
              </a:rPr>
              <a:t>Electron Arrangement &amp; Periodic Trends Activity DUE Tues 11/3</a:t>
            </a:r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8373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76200">
            <a:solidFill>
              <a:srgbClr val="CCCC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What do you know about barium?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76200">
            <a:solidFill>
              <a:srgbClr val="336699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Name the family on the periodic </a:t>
            </a:r>
            <a:br>
              <a:rPr lang="en-US" dirty="0" smtClean="0"/>
            </a:br>
            <a:r>
              <a:rPr lang="en-US" dirty="0" smtClean="0"/>
              <a:t>table</a:t>
            </a:r>
          </a:p>
          <a:p>
            <a:r>
              <a:rPr lang="en-US" dirty="0" smtClean="0"/>
              <a:t>Write an abbreviated electron configuration</a:t>
            </a:r>
          </a:p>
          <a:p>
            <a:r>
              <a:rPr lang="en-US" dirty="0" smtClean="0"/>
              <a:t>Determine the number of valence electrons</a:t>
            </a:r>
          </a:p>
          <a:p>
            <a:r>
              <a:rPr lang="en-US" dirty="0" smtClean="0"/>
              <a:t>Determine the nuclear charge</a:t>
            </a:r>
          </a:p>
          <a:p>
            <a:r>
              <a:rPr lang="en-US" dirty="0" smtClean="0"/>
              <a:t>How many energy levels are there in an atom of barium?</a:t>
            </a:r>
          </a:p>
          <a:p>
            <a:r>
              <a:rPr lang="en-US" dirty="0" smtClean="0"/>
              <a:t>Is the radius of a barium atom larger or smaller than the radius of a calcium atom? </a:t>
            </a:r>
          </a:p>
          <a:p>
            <a:r>
              <a:rPr lang="en-US" dirty="0" smtClean="0"/>
              <a:t>Is the ionization energy of barium atom larger or smaller than a cesium atom? </a:t>
            </a:r>
            <a:endParaRPr lang="en-US" dirty="0"/>
          </a:p>
        </p:txBody>
      </p:sp>
      <p:pic>
        <p:nvPicPr>
          <p:cNvPr id="4" name="il_fi" descr="http://www.americanelements.co.uk/ingot.jpg"/>
          <p:cNvPicPr/>
          <p:nvPr/>
        </p:nvPicPr>
        <p:blipFill>
          <a:blip r:embed="rId2" cstate="print"/>
          <a:srcRect t="21622" b="18919"/>
          <a:stretch>
            <a:fillRect/>
          </a:stretch>
        </p:blipFill>
        <p:spPr bwMode="auto">
          <a:xfrm>
            <a:off x="6381750" y="457200"/>
            <a:ext cx="2762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2230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Trends on the Periodic Table</a:t>
            </a:r>
            <a:endParaRPr lang="en-US" dirty="0"/>
          </a:p>
        </p:txBody>
      </p:sp>
      <p:pic>
        <p:nvPicPr>
          <p:cNvPr id="6" name="il_fi" descr="http://www.green-planet-solar-energy.com/images/PT-small-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599"/>
            <a:ext cx="6477000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143000" y="1600200"/>
            <a:ext cx="6400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2286000"/>
            <a:ext cx="533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1905000"/>
            <a:ext cx="586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-227806" y="3809206"/>
            <a:ext cx="2590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28600" y="3810000"/>
            <a:ext cx="2590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-685006" y="3809206"/>
            <a:ext cx="2590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77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800"/>
          </a:xfrm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Graph of Atomic Radius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24800" cy="3886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45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pic>
        <p:nvPicPr>
          <p:cNvPr id="5" name="il_fi" descr="http://wikis.lawrence.edu/download/attachments/295332/atomic-radiu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353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76200">
            <a:solidFill>
              <a:srgbClr val="6699FF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>Make a Goal (or 2) – We’re on the Downhill Side!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 w="76200">
            <a:solidFill>
              <a:srgbClr val="CCCC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Think about what has gone well – or </a:t>
            </a:r>
            <a:r>
              <a:rPr lang="en-US" i="1" dirty="0" smtClean="0"/>
              <a:t>not</a:t>
            </a:r>
            <a:r>
              <a:rPr lang="en-US" dirty="0" smtClean="0"/>
              <a:t> – and</a:t>
            </a:r>
          </a:p>
          <a:p>
            <a:pPr>
              <a:buNone/>
            </a:pPr>
            <a:r>
              <a:rPr lang="en-US" dirty="0" smtClean="0"/>
              <a:t>make a goal (or 2) for the last half of semester 1!</a:t>
            </a:r>
          </a:p>
          <a:p>
            <a:pPr>
              <a:buNone/>
            </a:pPr>
            <a:r>
              <a:rPr lang="en-US" dirty="0" smtClean="0"/>
              <a:t>Consider: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Unit 3 Test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Getting all work turned 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Best effort on work turned 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Engagement in class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Binder organization and glossary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Time organization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57150">
            <a:solidFill>
              <a:srgbClr val="9999FF"/>
            </a:solidFill>
          </a:ln>
        </p:spPr>
        <p:txBody>
          <a:bodyPr/>
          <a:lstStyle/>
          <a:p>
            <a:r>
              <a:rPr lang="en-US" dirty="0" smtClean="0"/>
              <a:t>Explain the Trend in 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  <a:ln w="57150">
            <a:solidFill>
              <a:srgbClr val="009999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Energy levels (increase ↓)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Shielding (increase ↓)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Nuclear charge (increase →)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2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296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794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57150">
            <a:solidFill>
              <a:srgbClr val="9999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Explain the Trend in 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  <a:ln w="57150">
            <a:solidFill>
              <a:srgbClr val="009999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Energy levels (increase ↓)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Shielding (increase ↓)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Nuclear charge (increase →)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2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 w="76200">
            <a:solidFill>
              <a:srgbClr val="9999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dirty="0" smtClean="0"/>
              <a:t>The attraction an atom has for electrons</a:t>
            </a:r>
          </a:p>
          <a:p>
            <a:r>
              <a:rPr lang="en-US" sz="2800" dirty="0" smtClean="0"/>
              <a:t>Relative scale of 0.3 – 4.0</a:t>
            </a:r>
          </a:p>
          <a:p>
            <a:r>
              <a:rPr lang="en-US" sz="2800" dirty="0" smtClean="0"/>
              <a:t>Directly proportional to ionization energy</a:t>
            </a:r>
          </a:p>
          <a:p>
            <a:endParaRPr lang="en-US" dirty="0"/>
          </a:p>
        </p:txBody>
      </p:sp>
      <p:pic>
        <p:nvPicPr>
          <p:cNvPr id="4" name="il_fi" descr="http://www.mikeblaber.org/oldwine/chm1045/notes/Bonding/Polarity/e_neg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8305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39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Electronegativity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0772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90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  <a:endParaRPr lang="en-US" dirty="0" smtClean="0"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Turn in 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Periodic Trend Packet &amp; Understanding Periodic Table WKST</a:t>
            </a:r>
            <a:endParaRPr lang="en-US" dirty="0" smtClean="0"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Pick up </a:t>
            </a:r>
          </a:p>
          <a:p>
            <a:pPr lvl="1">
              <a:defRPr/>
            </a:pPr>
            <a:r>
              <a:rPr lang="en-US" dirty="0" smtClean="0"/>
              <a:t>Unit 4 </a:t>
            </a:r>
            <a:r>
              <a:rPr lang="en-US" dirty="0" smtClean="0"/>
              <a:t>Test Review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cs typeface="+mn-cs"/>
              </a:rPr>
              <a:t>Warm Up</a:t>
            </a:r>
          </a:p>
          <a:p>
            <a:pPr>
              <a:defRPr/>
            </a:pPr>
            <a:r>
              <a:rPr lang="en-US" dirty="0" smtClean="0"/>
              <a:t>Notes on Ions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Work on Test Review Packet</a:t>
            </a:r>
            <a:endParaRPr lang="en-US" dirty="0" smtClean="0">
              <a:cs typeface="+mn-cs"/>
            </a:endParaRP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cs typeface="+mn-cs"/>
              </a:rPr>
              <a:t>HW: </a:t>
            </a:r>
            <a:r>
              <a:rPr lang="en-US" dirty="0" smtClean="0"/>
              <a:t>Unit 4 </a:t>
            </a:r>
            <a:r>
              <a:rPr lang="en-US" dirty="0" smtClean="0"/>
              <a:t>Test Review Packet</a:t>
            </a:r>
            <a:endParaRPr lang="en-US" dirty="0" smtClean="0">
              <a:cs typeface="+mn-cs"/>
            </a:endParaRPr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4966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What do you know about phosphorous?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Describe the atomic structure (nucleus / e</a:t>
            </a:r>
            <a:r>
              <a:rPr lang="en-US" baseline="30000" dirty="0" smtClean="0"/>
              <a:t>-</a:t>
            </a:r>
            <a:r>
              <a:rPr lang="en-US" dirty="0" smtClean="0"/>
              <a:t> s)</a:t>
            </a:r>
          </a:p>
          <a:p>
            <a:r>
              <a:rPr lang="en-US" dirty="0" smtClean="0"/>
              <a:t>Write an abbreviated electron configuration</a:t>
            </a:r>
          </a:p>
          <a:p>
            <a:r>
              <a:rPr lang="en-US" dirty="0" smtClean="0"/>
              <a:t>State the number of valence electrons</a:t>
            </a:r>
          </a:p>
          <a:p>
            <a:r>
              <a:rPr lang="en-US" dirty="0" smtClean="0"/>
              <a:t>Identify at least 3 properties of phosphorous</a:t>
            </a:r>
          </a:p>
          <a:p>
            <a:r>
              <a:rPr lang="en-US" dirty="0" smtClean="0"/>
              <a:t>Compare P to N and S in at least 3 ways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8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 w="76200">
            <a:solidFill>
              <a:srgbClr val="FF505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Are you a </a:t>
            </a:r>
            <a:r>
              <a:rPr lang="en-US" dirty="0" err="1" smtClean="0"/>
              <a:t>cation</a:t>
            </a:r>
            <a:r>
              <a:rPr lang="en-US" dirty="0" smtClean="0"/>
              <a:t> or an anion?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ln w="57150">
            <a:solidFill>
              <a:srgbClr val="FFCC66"/>
            </a:solidFill>
          </a:ln>
        </p:spPr>
        <p:txBody>
          <a:bodyPr/>
          <a:lstStyle/>
          <a:p>
            <a:r>
              <a:rPr lang="en-US" sz="2800" dirty="0" smtClean="0"/>
              <a:t>Predict which elements on the periodic table are most likely to lose electrons / gain electrons</a:t>
            </a:r>
          </a:p>
          <a:p>
            <a:r>
              <a:rPr lang="en-US" sz="2800" dirty="0" smtClean="0"/>
              <a:t>Metals are LOSERS → lose valence 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and form </a:t>
            </a:r>
            <a:r>
              <a:rPr lang="en-US" sz="2800" dirty="0" err="1" smtClean="0"/>
              <a:t>cations</a:t>
            </a:r>
            <a:endParaRPr lang="en-US" sz="2800" dirty="0" smtClean="0"/>
          </a:p>
          <a:p>
            <a:r>
              <a:rPr lang="en-US" sz="2800" dirty="0" smtClean="0"/>
              <a:t>Nonmetals are GAINERS → gain </a:t>
            </a:r>
            <a:br>
              <a:rPr lang="en-US" sz="2800" dirty="0" smtClean="0"/>
            </a:br>
            <a:r>
              <a:rPr lang="en-US" sz="2800" dirty="0" smtClean="0"/>
              <a:t>enough valence 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to have </a:t>
            </a:r>
            <a:r>
              <a:rPr lang="en-US" sz="2800" b="1" dirty="0" smtClean="0"/>
              <a:t>8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and form anions</a:t>
            </a:r>
            <a:endParaRPr lang="en-US" sz="2800" dirty="0"/>
          </a:p>
        </p:txBody>
      </p:sp>
      <p:pic>
        <p:nvPicPr>
          <p:cNvPr id="4" name="il_fi" descr="http://wiki.one-school.net/images/thumb/2/27/Fluorineatom.png/200px-Fluorineato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2667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0.tqn.com/d/chemistry/1/0/2/9/1/sodiumatom.jpg"/>
          <p:cNvPicPr/>
          <p:nvPr/>
        </p:nvPicPr>
        <p:blipFill>
          <a:blip r:embed="rId3" cstate="print"/>
          <a:srcRect l="23970" t="27700" r="23408" b="22126"/>
          <a:stretch>
            <a:fillRect/>
          </a:stretch>
        </p:blipFill>
        <p:spPr bwMode="auto">
          <a:xfrm>
            <a:off x="6553200" y="42672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5181600" y="3657600"/>
            <a:ext cx="2057400" cy="1295400"/>
          </a:xfrm>
          <a:prstGeom prst="wedgeEllipseCallout">
            <a:avLst>
              <a:gd name="adj1" fmla="val 58168"/>
              <a:gd name="adj2" fmla="val 813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Take it you PIG!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895600" y="4267200"/>
            <a:ext cx="2057400" cy="1752600"/>
          </a:xfrm>
          <a:prstGeom prst="wedgeEllipseCallout">
            <a:avLst>
              <a:gd name="adj1" fmla="val -110950"/>
              <a:gd name="adj2" fmla="val 10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Hey! </a:t>
            </a:r>
            <a:r>
              <a:rPr lang="en-US" sz="2400" dirty="0" err="1" smtClean="0">
                <a:solidFill>
                  <a:schemeClr val="tx1"/>
                </a:solidFill>
              </a:rPr>
              <a:t>Gimme</a:t>
            </a:r>
            <a:r>
              <a:rPr lang="en-US" sz="2400" dirty="0" smtClean="0">
                <a:solidFill>
                  <a:schemeClr val="tx1"/>
                </a:solidFill>
              </a:rPr>
              <a:t> that electron!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5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tfield.ma.edu/cmasi/gen_chem1/nomenclature/nomenclature%20gifs/periodic_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409097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6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 w="76200">
            <a:solidFill>
              <a:srgbClr val="CC66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Atomic Radius and Ionization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789"/>
                <a:gridCol w="4226011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Atomic Radius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Ionization Energy (I.E.)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759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Describe the trend in atomic radius as you go across a period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Describe the trend in atomic radius as you go down a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Explain why each trend above occurs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Compare I,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Xe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, and Cs in terms of atomic radius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What type of ion will I form? Explain why.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Describe the trend in I.E.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as you go across a period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Describe the trend in I.E. as you go down a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Explain why each trend above occurs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Compare I,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Xe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, and Cs in terms of I.E.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l_fi" descr="http://discovermagazine.com/2011/nov/20-things-you-didnt-know-about-periodic-table/periodic-tab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800600"/>
            <a:ext cx="358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940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543800" cy="990600"/>
          </a:xfrm>
          <a:ln w="38100">
            <a:solidFill>
              <a:srgbClr val="336699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Label and color the following groups on your periodic table.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05800" cy="5257800"/>
          </a:xfrm>
          <a:noFill/>
          <a:ln w="57150">
            <a:solidFill>
              <a:srgbClr val="993366"/>
            </a:solidFill>
          </a:ln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each group 1-8 representing valence electrons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each period (horizontal row starting at H) 1-7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Label and color code the following groups: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Alkali metals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Alkaline earth metals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Transition metals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Inner transition metals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Metalloids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Halogens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Noble gases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Outline metals and nonmetals (both lines will go through metalloids)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Label s, p, d, f blocks and energy levels: 1, 2, 3, …</a:t>
            </a:r>
          </a:p>
          <a:p>
            <a:pPr lvl="1" algn="l"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7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What’s My Charge?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CC99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I’m an atom of arsenic:</a:t>
            </a:r>
          </a:p>
          <a:p>
            <a:r>
              <a:rPr lang="en-US" dirty="0" smtClean="0"/>
              <a:t>Am I more likely to form a </a:t>
            </a:r>
            <a:r>
              <a:rPr lang="en-US" dirty="0" err="1" smtClean="0"/>
              <a:t>cation</a:t>
            </a:r>
            <a:r>
              <a:rPr lang="en-US" dirty="0" smtClean="0"/>
              <a:t> or an anion?</a:t>
            </a:r>
          </a:p>
          <a:p>
            <a:r>
              <a:rPr lang="en-US" dirty="0" smtClean="0"/>
              <a:t>What is my most likely charge?</a:t>
            </a:r>
          </a:p>
          <a:p>
            <a:r>
              <a:rPr lang="en-US" dirty="0" smtClean="0"/>
              <a:t>Explain the ionic charge you predicted (include IE, EN, valence e</a:t>
            </a:r>
            <a:r>
              <a:rPr lang="en-US" baseline="30000" dirty="0" smtClean="0"/>
              <a:t>-</a:t>
            </a:r>
            <a:r>
              <a:rPr lang="en-US" dirty="0" smtClean="0"/>
              <a:t> s, and nuclear charge).</a:t>
            </a:r>
          </a:p>
          <a:p>
            <a:pPr algn="ctr">
              <a:buNone/>
            </a:pPr>
            <a:r>
              <a:rPr lang="en-US" sz="5400" dirty="0" smtClean="0"/>
              <a:t>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834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92162"/>
          </a:xfrm>
          <a:ln w="76200">
            <a:solidFill>
              <a:srgbClr val="990033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Properties of Metals and Nonmetals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  <a:ln w="76200">
            <a:solidFill>
              <a:srgbClr val="336699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	        </a:t>
            </a:r>
            <a:r>
              <a:rPr lang="en-US" u="sng" dirty="0" smtClean="0"/>
              <a:t>Metals</a:t>
            </a:r>
            <a:r>
              <a:rPr lang="en-US" dirty="0" smtClean="0"/>
              <a:t>	   </a:t>
            </a:r>
            <a:r>
              <a:rPr lang="en-US" u="sng" dirty="0" smtClean="0"/>
              <a:t>Nonmetals</a:t>
            </a:r>
          </a:p>
          <a:p>
            <a:pPr>
              <a:buNone/>
            </a:pPr>
            <a:r>
              <a:rPr lang="en-US" dirty="0" smtClean="0"/>
              <a:t>Nuclear Charge:</a:t>
            </a:r>
          </a:p>
          <a:p>
            <a:pPr>
              <a:buNone/>
            </a:pPr>
            <a:r>
              <a:rPr lang="en-US" dirty="0" smtClean="0"/>
              <a:t>Radius:</a:t>
            </a:r>
          </a:p>
          <a:p>
            <a:pPr>
              <a:buNone/>
            </a:pPr>
            <a:r>
              <a:rPr lang="en-US" dirty="0" smtClean="0"/>
              <a:t>Ionization Energy:</a:t>
            </a:r>
          </a:p>
          <a:p>
            <a:pPr>
              <a:buNone/>
            </a:pPr>
            <a:r>
              <a:rPr lang="en-US" dirty="0" err="1" smtClean="0"/>
              <a:t>Electronegativity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Ionic charge:</a:t>
            </a:r>
          </a:p>
          <a:p>
            <a:pPr>
              <a:buNone/>
            </a:pPr>
            <a:r>
              <a:rPr lang="en-US" dirty="0" smtClean="0"/>
              <a:t>Luster:</a:t>
            </a:r>
          </a:p>
          <a:p>
            <a:pPr>
              <a:buNone/>
            </a:pPr>
            <a:r>
              <a:rPr lang="en-US" dirty="0" smtClean="0"/>
              <a:t>Texture:</a:t>
            </a:r>
          </a:p>
          <a:p>
            <a:pPr>
              <a:buNone/>
            </a:pPr>
            <a:r>
              <a:rPr lang="en-US" dirty="0" smtClean="0"/>
              <a:t>Conductivity: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www.etec.energy.gov/Operations/Sodium/images/SodiumLum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143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469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 w="76200">
            <a:solidFill>
              <a:srgbClr val="CC99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Ionic compounds form when a </a:t>
            </a:r>
            <a:r>
              <a:rPr lang="en-US" sz="2800" dirty="0" err="1" smtClean="0"/>
              <a:t>cation</a:t>
            </a:r>
            <a:r>
              <a:rPr lang="en-US" sz="2800" dirty="0" smtClean="0"/>
              <a:t>(s) is combined with an anion(s) due to a transfer of valence electrons</a:t>
            </a:r>
          </a:p>
          <a:p>
            <a:r>
              <a:rPr lang="en-US" sz="2800" dirty="0" smtClean="0"/>
              <a:t>The electrons are transferred from an atom with a low IE and a low EN to an atom with a high IE and a high EN</a:t>
            </a:r>
          </a:p>
          <a:p>
            <a:r>
              <a:rPr lang="en-US" sz="2800" dirty="0" smtClean="0"/>
              <a:t>Electrons are transferred from metals to nonmetals</a:t>
            </a:r>
          </a:p>
          <a:p>
            <a:r>
              <a:rPr lang="en-US" sz="2800" dirty="0" smtClean="0"/>
              <a:t>The electron transfer must be balanced</a:t>
            </a:r>
          </a:p>
          <a:p>
            <a:pPr>
              <a:buNone/>
            </a:pPr>
            <a:r>
              <a:rPr lang="en-US" sz="2800" dirty="0" smtClean="0"/>
              <a:t>		Combine Ca and S.		Try Ca and Br.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21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ln w="7620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Get with a </a:t>
            </a:r>
            <a:r>
              <a:rPr lang="en-US" sz="3200" smtClean="0"/>
              <a:t>partner and compare </a:t>
            </a:r>
            <a:r>
              <a:rPr lang="en-US" sz="3200" dirty="0" smtClean="0"/>
              <a:t>the elements below in terms of EN and Atomic Radius and write a formula for a Compound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4114800"/>
          </a:xfrm>
          <a:ln w="76200">
            <a:solidFill>
              <a:srgbClr val="9999FF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Electronegativity</a:t>
            </a:r>
            <a:r>
              <a:rPr lang="en-US" dirty="0" smtClean="0"/>
              <a:t>:   Se and Br</a:t>
            </a:r>
          </a:p>
          <a:p>
            <a:pPr>
              <a:buNone/>
            </a:pPr>
            <a:r>
              <a:rPr lang="en-US" dirty="0" smtClean="0"/>
              <a:t>Explain why.</a:t>
            </a:r>
            <a:endParaRPr lang="en-US" baseline="30000" dirty="0" smtClean="0"/>
          </a:p>
          <a:p>
            <a:r>
              <a:rPr lang="en-US" dirty="0" smtClean="0"/>
              <a:t>Atomic Radius:       Kr, Sr</a:t>
            </a:r>
            <a:r>
              <a:rPr lang="en-US" baseline="30000" dirty="0" smtClean="0"/>
              <a:t>2+</a:t>
            </a:r>
            <a:r>
              <a:rPr lang="en-US" dirty="0" smtClean="0"/>
              <a:t> , Se</a:t>
            </a:r>
            <a:r>
              <a:rPr lang="en-US" baseline="30000" dirty="0" smtClean="0"/>
              <a:t>2-</a:t>
            </a:r>
          </a:p>
          <a:p>
            <a:pPr>
              <a:buNone/>
            </a:pPr>
            <a:r>
              <a:rPr lang="en-US" dirty="0" smtClean="0"/>
              <a:t>Explain </a:t>
            </a:r>
            <a:r>
              <a:rPr lang="en-US" smtClean="0"/>
              <a:t>why.</a:t>
            </a:r>
            <a:endParaRPr lang="en-US" baseline="30000" dirty="0" smtClean="0"/>
          </a:p>
          <a:p>
            <a:r>
              <a:rPr lang="en-US" dirty="0" smtClean="0"/>
              <a:t>Write the symbols for the ions of </a:t>
            </a:r>
            <a:r>
              <a:rPr lang="en-US" dirty="0" err="1" smtClean="0"/>
              <a:t>Ba</a:t>
            </a:r>
            <a:r>
              <a:rPr lang="en-US" dirty="0" smtClean="0"/>
              <a:t> and Se.</a:t>
            </a:r>
          </a:p>
          <a:p>
            <a:r>
              <a:rPr lang="en-US" dirty="0" smtClean="0"/>
              <a:t>Explain the charge you gave the ions.</a:t>
            </a:r>
          </a:p>
          <a:p>
            <a:r>
              <a:rPr lang="en-US" dirty="0" smtClean="0"/>
              <a:t>Write the formula for the compound formed from </a:t>
            </a:r>
            <a:r>
              <a:rPr lang="en-US" dirty="0" err="1" smtClean="0"/>
              <a:t>Ba</a:t>
            </a:r>
            <a:r>
              <a:rPr lang="en-US" dirty="0" smtClean="0"/>
              <a:t> and Br.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2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dirty="0" smtClean="0"/>
              <a:t>What!! a Poem about Atoms??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Who is Robert Frost writing about in his poem and what is he saying?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0"/>
            <a:ext cx="5029200" cy="247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286000"/>
            <a:ext cx="2485468" cy="289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33" descr="http://genesismission.jpl.nasa.gov/gm2/science/images/fig1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670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52400" y="1066800"/>
            <a:ext cx="1175232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Alkali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>
            <a:off x="762000" y="1828800"/>
            <a:ext cx="328252" cy="56506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524000" y="1066800"/>
            <a:ext cx="2438400" cy="435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Alkaline earth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>
            <a:off x="1676400" y="1447800"/>
            <a:ext cx="635" cy="83934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438400" y="1524000"/>
            <a:ext cx="1990515" cy="3360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Transition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H="1">
            <a:off x="3505200" y="1828800"/>
            <a:ext cx="8890" cy="1219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495801" y="1385501"/>
            <a:ext cx="1371600" cy="370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metalloids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>
            <a:off x="4876800" y="1752600"/>
            <a:ext cx="228600" cy="533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791200" y="990600"/>
            <a:ext cx="1219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halogens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>
            <a:off x="6553200" y="1371600"/>
            <a:ext cx="0" cy="914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7315200" y="1143000"/>
            <a:ext cx="1600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Noble gases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H="1">
            <a:off x="7086600" y="1524000"/>
            <a:ext cx="316189" cy="38094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6858000" y="4876800"/>
            <a:ext cx="18288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Inner transition metals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H="1">
            <a:off x="6477000" y="5105400"/>
            <a:ext cx="381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H="1">
            <a:off x="6477000" y="5486400"/>
            <a:ext cx="38605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0" y="3200400"/>
            <a:ext cx="1001939" cy="364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Periods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>
            <a:off x="914400" y="3429000"/>
            <a:ext cx="222856" cy="63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85800" y="457200"/>
            <a:ext cx="109715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Groups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>
            <a:off x="1447800" y="914400"/>
            <a:ext cx="0" cy="664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5791200" y="4419600"/>
            <a:ext cx="1600200" cy="343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Not colored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AutoShape 51"/>
          <p:cNvCxnSpPr>
            <a:cxnSpLocks noChangeShapeType="1"/>
            <a:stCxn id="23" idx="1"/>
          </p:cNvCxnSpPr>
          <p:nvPr/>
        </p:nvCxnSpPr>
        <p:spPr bwMode="auto">
          <a:xfrm flipH="1" flipV="1">
            <a:off x="5562600" y="4114800"/>
            <a:ext cx="228600" cy="47654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6" name="AutoShape 51"/>
          <p:cNvCxnSpPr>
            <a:cxnSpLocks noChangeShapeType="1"/>
          </p:cNvCxnSpPr>
          <p:nvPr/>
        </p:nvCxnSpPr>
        <p:spPr bwMode="auto">
          <a:xfrm flipH="1" flipV="1">
            <a:off x="6248400" y="2971800"/>
            <a:ext cx="152400" cy="1447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3776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Turn in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Periodic Table/Labeling</a:t>
            </a:r>
          </a:p>
          <a:p>
            <a:pPr lvl="1">
              <a:defRPr/>
            </a:pPr>
            <a:r>
              <a:rPr lang="en-US" dirty="0" smtClean="0"/>
              <a:t>Unit 4 Vocab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Warm Up</a:t>
            </a:r>
          </a:p>
          <a:p>
            <a:pPr>
              <a:defRPr/>
            </a:pPr>
            <a:r>
              <a:rPr lang="en-US" dirty="0" smtClean="0"/>
              <a:t>Notes: valence e</a:t>
            </a:r>
            <a:r>
              <a:rPr lang="en-US" baseline="30000" dirty="0" smtClean="0"/>
              <a:t>-</a:t>
            </a:r>
            <a:r>
              <a:rPr lang="en-US" dirty="0" smtClean="0"/>
              <a:t>’s, periodic table, ionization energy &amp; atomic radius </a:t>
            </a:r>
            <a:endParaRPr lang="en-US" dirty="0" smtClean="0">
              <a:cs typeface="+mn-cs"/>
            </a:endParaRP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cs typeface="+mn-cs"/>
              </a:rPr>
              <a:t>HW: </a:t>
            </a:r>
            <a:r>
              <a:rPr lang="en-US" dirty="0" err="1" smtClean="0">
                <a:cs typeface="+mn-cs"/>
              </a:rPr>
              <a:t>pg</a:t>
            </a:r>
            <a:r>
              <a:rPr lang="en-US" dirty="0" smtClean="0">
                <a:cs typeface="+mn-cs"/>
              </a:rPr>
              <a:t> 1-4 Electron Arrangement &amp; Periodic Trends Activity</a:t>
            </a:r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75564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76200">
            <a:solidFill>
              <a:srgbClr val="6699FF"/>
            </a:solidFill>
          </a:ln>
        </p:spPr>
        <p:txBody>
          <a:bodyPr>
            <a:noAutofit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 w="76200">
            <a:solidFill>
              <a:srgbClr val="CCCC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Look at Period 4 on the Periodic Table</a:t>
            </a:r>
          </a:p>
          <a:p>
            <a:r>
              <a:rPr lang="en-US" dirty="0" smtClean="0"/>
              <a:t>Name 1 of each:</a:t>
            </a:r>
          </a:p>
          <a:p>
            <a:pPr lvl="1"/>
            <a:r>
              <a:rPr lang="en-US" dirty="0" smtClean="0"/>
              <a:t>Alkali Metal</a:t>
            </a:r>
          </a:p>
          <a:p>
            <a:pPr lvl="1"/>
            <a:r>
              <a:rPr lang="en-US" dirty="0" smtClean="0"/>
              <a:t>Alkali Earth Metal</a:t>
            </a:r>
          </a:p>
          <a:p>
            <a:pPr lvl="1"/>
            <a:r>
              <a:rPr lang="en-US" dirty="0" smtClean="0"/>
              <a:t>Transition Metal in Group VB</a:t>
            </a:r>
          </a:p>
          <a:p>
            <a:r>
              <a:rPr lang="en-US" dirty="0" smtClean="0"/>
              <a:t>Classify the Family</a:t>
            </a:r>
          </a:p>
          <a:p>
            <a:pPr lvl="1"/>
            <a:r>
              <a:rPr lang="en-US" dirty="0" smtClean="0"/>
              <a:t>IVA </a:t>
            </a:r>
          </a:p>
          <a:p>
            <a:pPr lvl="1"/>
            <a:r>
              <a:rPr lang="en-US" dirty="0" smtClean="0"/>
              <a:t>Br</a:t>
            </a:r>
          </a:p>
          <a:p>
            <a:pPr lvl="1"/>
            <a:r>
              <a:rPr lang="en-US" dirty="0" smtClean="0"/>
              <a:t>Kr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2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620000" cy="1066799"/>
          </a:xfrm>
          <a:ln w="76200">
            <a:solidFill>
              <a:srgbClr val="9966FF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>Valence Electrons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876800"/>
          </a:xfrm>
          <a:ln w="76200">
            <a:solidFill>
              <a:srgbClr val="80008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Valence electrons: Electrons in </a:t>
            </a:r>
            <a:r>
              <a:rPr lang="en-US" b="1" u="sng" dirty="0" smtClean="0">
                <a:solidFill>
                  <a:schemeClr val="tx1"/>
                </a:solidFill>
              </a:rPr>
              <a:t>outermost</a:t>
            </a:r>
            <a:r>
              <a:rPr lang="en-US" dirty="0" smtClean="0">
                <a:solidFill>
                  <a:schemeClr val="tx1"/>
                </a:solidFill>
              </a:rPr>
              <a:t> (highest) energy level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O: 1s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2s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2p</a:t>
            </a:r>
            <a:r>
              <a:rPr lang="en-US" baseline="30000" dirty="0" smtClean="0">
                <a:solidFill>
                  <a:schemeClr val="tx1"/>
                </a:solidFill>
              </a:rPr>
              <a:t>4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Fe: [</a:t>
            </a:r>
            <a:r>
              <a:rPr lang="en-US" dirty="0" err="1" smtClean="0">
                <a:solidFill>
                  <a:schemeClr val="tx1"/>
                </a:solidFill>
              </a:rPr>
              <a:t>Ar</a:t>
            </a:r>
            <a:r>
              <a:rPr lang="en-US" dirty="0" smtClean="0">
                <a:solidFill>
                  <a:schemeClr val="tx1"/>
                </a:solidFill>
              </a:rPr>
              <a:t>] 4s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3d</a:t>
            </a:r>
            <a:r>
              <a:rPr lang="en-US" baseline="30000" dirty="0" smtClean="0">
                <a:solidFill>
                  <a:schemeClr val="tx1"/>
                </a:solidFill>
              </a:rPr>
              <a:t>6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Pb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dirty="0" smtClean="0">
                <a:solidFill>
                  <a:srgbClr val="800080"/>
                </a:solidFill>
              </a:rPr>
              <a:t>Determine the valence electrons for the element given and write the number (BIG) on a </a:t>
            </a:r>
            <a:r>
              <a:rPr lang="en-US" dirty="0" err="1" smtClean="0">
                <a:solidFill>
                  <a:srgbClr val="800080"/>
                </a:solidFill>
              </a:rPr>
              <a:t>stickie</a:t>
            </a:r>
            <a:endParaRPr lang="en-US" dirty="0" smtClean="0">
              <a:solidFill>
                <a:srgbClr val="800080"/>
              </a:solidFill>
            </a:endParaRPr>
          </a:p>
          <a:p>
            <a:pPr algn="l"/>
            <a:endParaRPr lang="en-US" baseline="30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chemwiki.ucdavis.edu/@api/deki/files/8844/Valence_Electrons_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0818"/>
            <a:ext cx="3810000" cy="238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76200">
            <a:solidFill>
              <a:srgbClr val="660033"/>
            </a:solidFill>
          </a:ln>
        </p:spPr>
        <p:txBody>
          <a:bodyPr/>
          <a:lstStyle/>
          <a:p>
            <a:pPr algn="l"/>
            <a:r>
              <a:rPr lang="en-US" dirty="0" smtClean="0"/>
              <a:t>Dmitri Mendeleev  1869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 w="76200">
            <a:solidFill>
              <a:srgbClr val="009999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Dmitri Mendeleev organized the </a:t>
            </a:r>
          </a:p>
          <a:p>
            <a:pPr>
              <a:buNone/>
            </a:pPr>
            <a:r>
              <a:rPr lang="en-US" dirty="0" smtClean="0"/>
              <a:t>first periodic table of the elements </a:t>
            </a:r>
          </a:p>
          <a:p>
            <a:pPr>
              <a:buNone/>
            </a:pPr>
            <a:r>
              <a:rPr lang="en-US" dirty="0" smtClean="0"/>
              <a:t>by “relative mass”</a:t>
            </a:r>
          </a:p>
          <a:p>
            <a:r>
              <a:rPr lang="en-US" dirty="0" smtClean="0"/>
              <a:t>He realized that by </a:t>
            </a:r>
          </a:p>
          <a:p>
            <a:pPr>
              <a:buNone/>
            </a:pPr>
            <a:r>
              <a:rPr lang="en-US" dirty="0" smtClean="0"/>
              <a:t>making the rows a</a:t>
            </a:r>
          </a:p>
          <a:p>
            <a:pPr>
              <a:buNone/>
            </a:pPr>
            <a:r>
              <a:rPr lang="en-US" dirty="0" smtClean="0"/>
              <a:t>certain length the </a:t>
            </a:r>
          </a:p>
          <a:p>
            <a:pPr>
              <a:buNone/>
            </a:pPr>
            <a:r>
              <a:rPr lang="en-US" dirty="0" smtClean="0"/>
              <a:t>elements were also </a:t>
            </a:r>
          </a:p>
          <a:p>
            <a:pPr>
              <a:buNone/>
            </a:pPr>
            <a:r>
              <a:rPr lang="en-US" dirty="0" smtClean="0"/>
              <a:t>organized by </a:t>
            </a:r>
          </a:p>
          <a:p>
            <a:pPr>
              <a:buNone/>
            </a:pPr>
            <a:r>
              <a:rPr lang="en-US" dirty="0" smtClean="0"/>
              <a:t>properties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il_fi" descr="http://www.sas.upenn.edu/~mabruder/mendeleevtable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124200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scienceworld.wolfram.com/biography/pics/Mendelee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286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 w="7620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Periodic Table: Periods, Groups, Families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  <a:ln w="76200">
            <a:solidFill>
              <a:srgbClr val="CCCC0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Metals: Left side of table to “</a:t>
            </a:r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Nonmetals: Right side of table to “</a:t>
            </a:r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</a:t>
            </a:r>
            <a:r>
              <a:rPr lang="en-US" dirty="0" smtClean="0"/>
              <a:t>” + hydrogen</a:t>
            </a:r>
          </a:p>
          <a:p>
            <a:pPr>
              <a:buNone/>
            </a:pPr>
            <a:r>
              <a:rPr lang="en-US" dirty="0" smtClean="0"/>
              <a:t>Periods: Rows across →, numbered 1, 2, 3, … down left side </a:t>
            </a:r>
            <a:r>
              <a:rPr lang="en-US" dirty="0" smtClean="0">
                <a:solidFill>
                  <a:srgbClr val="660066"/>
                </a:solidFill>
              </a:rPr>
              <a:t>(number = outer energy level)</a:t>
            </a:r>
          </a:p>
          <a:p>
            <a:pPr>
              <a:buNone/>
            </a:pPr>
            <a:r>
              <a:rPr lang="en-US" dirty="0" smtClean="0"/>
              <a:t>Groups: Columns down ↓, numbered 1 – 8 across top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660066"/>
                </a:solidFill>
              </a:rPr>
              <a:t>number = valence e</a:t>
            </a:r>
            <a:r>
              <a:rPr lang="en-US" baseline="30000" dirty="0" smtClean="0">
                <a:solidFill>
                  <a:srgbClr val="660066"/>
                </a:solidFill>
              </a:rPr>
              <a:t>-</a:t>
            </a:r>
            <a:r>
              <a:rPr lang="en-US" dirty="0" smtClean="0">
                <a:solidFill>
                  <a:srgbClr val="660066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Families: Names -</a:t>
            </a:r>
          </a:p>
          <a:p>
            <a:pPr>
              <a:buNone/>
            </a:pPr>
            <a:r>
              <a:rPr lang="en-US" dirty="0" smtClean="0"/>
              <a:t>	Alkali Metals</a:t>
            </a:r>
          </a:p>
          <a:p>
            <a:pPr>
              <a:buNone/>
            </a:pPr>
            <a:r>
              <a:rPr lang="en-US" dirty="0" smtClean="0"/>
              <a:t>	Alkaline Earth Metals</a:t>
            </a:r>
          </a:p>
          <a:p>
            <a:pPr>
              <a:buNone/>
            </a:pPr>
            <a:r>
              <a:rPr lang="en-US" dirty="0" smtClean="0"/>
              <a:t>	Transition Metals</a:t>
            </a:r>
          </a:p>
          <a:p>
            <a:pPr>
              <a:buNone/>
            </a:pPr>
            <a:r>
              <a:rPr lang="en-US" dirty="0" smtClean="0"/>
              <a:t>	Inner Transition Metals</a:t>
            </a:r>
          </a:p>
          <a:p>
            <a:pPr>
              <a:buNone/>
            </a:pPr>
            <a:r>
              <a:rPr lang="en-US" dirty="0" smtClean="0"/>
              <a:t>	Metalloids	</a:t>
            </a:r>
          </a:p>
          <a:p>
            <a:pPr>
              <a:buNone/>
            </a:pPr>
            <a:r>
              <a:rPr lang="en-US" dirty="0" smtClean="0"/>
              <a:t>	Halogens</a:t>
            </a:r>
          </a:p>
          <a:p>
            <a:pPr>
              <a:buNone/>
            </a:pPr>
            <a:r>
              <a:rPr lang="en-US" dirty="0" smtClean="0"/>
              <a:t>	Noble Gases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1192</Words>
  <Application>Microsoft Macintosh PowerPoint</Application>
  <PresentationFormat>On-screen Show (4:3)</PresentationFormat>
  <Paragraphs>231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GOOD MORNING!</vt:lpstr>
      <vt:lpstr>Make a Goal (or 2) – We’re on the Downhill Side!</vt:lpstr>
      <vt:lpstr>Label and color the following groups on your periodic table.</vt:lpstr>
      <vt:lpstr>PowerPoint Presentation</vt:lpstr>
      <vt:lpstr>GOOD MORNING!</vt:lpstr>
      <vt:lpstr>WARM UP</vt:lpstr>
      <vt:lpstr>Valence Electrons</vt:lpstr>
      <vt:lpstr>Dmitri Mendeleev  1869</vt:lpstr>
      <vt:lpstr>Periodic Table: Periods, Groups, Families</vt:lpstr>
      <vt:lpstr>Take out Labeled Periodic Table</vt:lpstr>
      <vt:lpstr>PowerPoint Presentation</vt:lpstr>
      <vt:lpstr>Use Your Labeled Periodic Table to:</vt:lpstr>
      <vt:lpstr>Periodic Trends: Atomic Radius</vt:lpstr>
      <vt:lpstr>Periodic Trends: Ionization Energy</vt:lpstr>
      <vt:lpstr>GOOD MORNING!</vt:lpstr>
      <vt:lpstr>What do you know about barium?</vt:lpstr>
      <vt:lpstr>Trends on the Periodic Table</vt:lpstr>
      <vt:lpstr>Graph of Atomic Radius</vt:lpstr>
      <vt:lpstr>Atomic Radius</vt:lpstr>
      <vt:lpstr>Explain the Trend in Atomic Radius</vt:lpstr>
      <vt:lpstr>Ionization Energy</vt:lpstr>
      <vt:lpstr>Explain the Trend in Ionization Energy</vt:lpstr>
      <vt:lpstr>Electronegativity</vt:lpstr>
      <vt:lpstr>Electronegativity</vt:lpstr>
      <vt:lpstr>GOOD MORNING!</vt:lpstr>
      <vt:lpstr>What do you know about phosphorous?</vt:lpstr>
      <vt:lpstr>Are you a cation or an anion?</vt:lpstr>
      <vt:lpstr>PowerPoint Presentation</vt:lpstr>
      <vt:lpstr>Atomic Radius and Ionization Energy</vt:lpstr>
      <vt:lpstr>What’s My Charge?</vt:lpstr>
      <vt:lpstr>Properties of Metals and Nonmetals</vt:lpstr>
      <vt:lpstr>Ionic Compounds</vt:lpstr>
      <vt:lpstr>Get with a partner and compare the elements below in terms of EN and Atomic Radius and write a formula for a Compound</vt:lpstr>
      <vt:lpstr>What!! a Poem about Atoms??</vt:lpstr>
    </vt:vector>
  </TitlesOfParts>
  <Company>Littleton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Radius</dc:title>
  <dc:creator>itsuser</dc:creator>
  <cp:lastModifiedBy>Maggie Chen</cp:lastModifiedBy>
  <cp:revision>84</cp:revision>
  <dcterms:created xsi:type="dcterms:W3CDTF">2013-10-23T02:44:04Z</dcterms:created>
  <dcterms:modified xsi:type="dcterms:W3CDTF">2015-11-03T15:21:21Z</dcterms:modified>
</cp:coreProperties>
</file>